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59" r:id="rId5"/>
    <p:sldId id="260" r:id="rId6"/>
    <p:sldId id="279" r:id="rId7"/>
    <p:sldId id="261" r:id="rId8"/>
    <p:sldId id="263" r:id="rId9"/>
    <p:sldId id="264" r:id="rId10"/>
    <p:sldId id="281" r:id="rId11"/>
    <p:sldId id="282" r:id="rId12"/>
    <p:sldId id="283" r:id="rId13"/>
    <p:sldId id="266" r:id="rId14"/>
    <p:sldId id="267" r:id="rId15"/>
    <p:sldId id="268" r:id="rId16"/>
    <p:sldId id="269" r:id="rId17"/>
    <p:sldId id="280" r:id="rId18"/>
    <p:sldId id="270" r:id="rId19"/>
    <p:sldId id="271" r:id="rId20"/>
    <p:sldId id="272" r:id="rId21"/>
    <p:sldId id="273" r:id="rId22"/>
    <p:sldId id="274" r:id="rId23"/>
    <p:sldId id="258" r:id="rId24"/>
  </p:sldIdLst>
  <p:sldSz cx="9144000" cy="6858000" type="screen4x3"/>
  <p:notesSz cx="7010400" cy="9296400"/>
  <p:custDataLst>
    <p:tags r:id="rId27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vaughter" initials="m" lastIdx="9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74447" autoAdjust="0"/>
  </p:normalViewPr>
  <p:slideViewPr>
    <p:cSldViewPr snapToGrid="0" snapToObjects="1">
      <p:cViewPr>
        <p:scale>
          <a:sx n="75" d="100"/>
          <a:sy n="75" d="100"/>
        </p:scale>
        <p:origin x="-203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-2064" y="-9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5" tIns="46587" rIns="93175" bIns="46587" rtlCol="0"/>
          <a:lstStyle>
            <a:lvl1pPr algn="l">
              <a:defRPr sz="1200"/>
            </a:lvl1pPr>
          </a:lstStyle>
          <a:p>
            <a:r>
              <a:rPr lang="en-US" b="1" dirty="0" smtClean="0"/>
              <a:t>Developing &amp; Working with High </a:t>
            </a:r>
            <a:r>
              <a:rPr lang="en-US" b="1" dirty="0" err="1" smtClean="0"/>
              <a:t>Perf</a:t>
            </a:r>
            <a:r>
              <a:rPr lang="en-US" b="1" dirty="0" smtClean="0"/>
              <a:t> Groups: </a:t>
            </a:r>
            <a:r>
              <a:rPr lang="en-US" dirty="0" smtClean="0"/>
              <a:t>TEAM PLAYERS BRING SIM SUCCESS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5" tIns="46587" rIns="93175" bIns="46587" rtlCol="0"/>
          <a:lstStyle>
            <a:lvl1pPr algn="r">
              <a:defRPr sz="1200"/>
            </a:lvl1pPr>
          </a:lstStyle>
          <a:p>
            <a:r>
              <a:rPr lang="en-US" dirty="0" smtClean="0"/>
              <a:t>TOC – 4/30/2013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72719"/>
            <a:ext cx="3037840" cy="622068"/>
          </a:xfrm>
          <a:prstGeom prst="rect">
            <a:avLst/>
          </a:prstGeom>
        </p:spPr>
        <p:txBody>
          <a:bodyPr vert="horz" lIns="93175" tIns="46587" rIns="93175" bIns="46587" rtlCol="0" anchor="b"/>
          <a:lstStyle>
            <a:lvl1pPr algn="l">
              <a:defRPr sz="1200"/>
            </a:lvl1pPr>
          </a:lstStyle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Like something we said?  Find it useful?  Want to take it back to your workplace?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672719"/>
            <a:ext cx="3037840" cy="622068"/>
          </a:xfrm>
          <a:prstGeom prst="rect">
            <a:avLst/>
          </a:prstGeom>
        </p:spPr>
        <p:txBody>
          <a:bodyPr vert="horz" lIns="93175" tIns="46587" rIns="93175" bIns="46587" rtlCol="0" anchor="b"/>
          <a:lstStyle>
            <a:lvl1pPr algn="r">
              <a:defRPr sz="1200"/>
            </a:lvl1pPr>
          </a:lstStyle>
          <a:p>
            <a:r>
              <a:rPr lang="en-US" dirty="0" smtClean="0"/>
              <a:t>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6089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5" tIns="46587" rIns="93175" bIns="4658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5" tIns="46587" rIns="93175" bIns="46587" rtlCol="0"/>
          <a:lstStyle>
            <a:lvl1pPr algn="r">
              <a:defRPr sz="1200"/>
            </a:lvl1pPr>
          </a:lstStyle>
          <a:p>
            <a:fld id="{0DF03984-8134-410D-B011-688827287C6A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5" tIns="46587" rIns="93175" bIns="4658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5" tIns="46587" rIns="93175" bIns="46587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5" tIns="46587" rIns="93175" bIns="4658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5" tIns="46587" rIns="93175" bIns="46587" rtlCol="0" anchor="b"/>
          <a:lstStyle>
            <a:lvl1pPr algn="r">
              <a:defRPr sz="1200"/>
            </a:lvl1pPr>
          </a:lstStyle>
          <a:p>
            <a:fld id="{36CC5C15-4869-4933-BB05-195387D7454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18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57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0149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0722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658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5612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7183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073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50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501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444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1583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9451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018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2055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30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2553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9940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C5C15-4869-4933-BB05-195387D7454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63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08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348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756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396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0456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176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720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77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8371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47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427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1716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91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1450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8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4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7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2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2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6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461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87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F6FE3E-FED6-7A43-B834-644EC34A23D2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B1C16-683A-DB43-AE12-751366A997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784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280B5-6615-7F41-AFC6-D956F8963487}" type="datetimeFigureOut">
              <a:rPr lang="en-US" smtClean="0"/>
              <a:pPr/>
              <a:t>4/29/2013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BD4CA-418F-A741-B8F0-3B1B1C99E6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75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13" Type="http://schemas.openxmlformats.org/officeDocument/2006/relationships/image" Target="../media/image5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://www.c2ti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192.168.30.182\projects\00-Active\1927-US%20Army%20CAPDL\1927-005%20-%20JAG%20LOW\A%20Project%20Management\12-Misc\01_AwardSubmissions\01_TOC\Presentation\RawMaterials\LOAC_Trailer.mp4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9532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TEAM PLAYERS BRING SIM </a:t>
            </a:r>
            <a:r>
              <a:rPr lang="en-US" dirty="0" smtClean="0"/>
              <a:t>SUCCESS</a:t>
            </a:r>
            <a:br>
              <a:rPr lang="en-US" dirty="0" smtClean="0"/>
            </a:b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293410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SUSTAINABLE DEVELOPMENT STRATEGY</a:t>
            </a:r>
            <a:endParaRPr lang="en-US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6600" y="1663522"/>
            <a:ext cx="5165650" cy="4621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60974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ACTIVITY-GOAL ALIGNMENT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8399" y="1417638"/>
            <a:ext cx="7041357" cy="469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5698" y="1417638"/>
            <a:ext cx="7066758" cy="471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42999" y="1417638"/>
            <a:ext cx="7099299" cy="4732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38937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989320" y="1071602"/>
            <a:ext cx="1892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Task Lead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-144462"/>
            <a:ext cx="8229600" cy="1123394"/>
          </a:xfrm>
        </p:spPr>
        <p:txBody>
          <a:bodyPr/>
          <a:lstStyle/>
          <a:p>
            <a:r>
              <a:rPr lang="en-US" dirty="0" smtClean="0"/>
              <a:t>THE TEAM </a:t>
            </a:r>
            <a:endParaRPr lang="en-US" dirty="0"/>
          </a:p>
        </p:txBody>
      </p:sp>
      <p:pic>
        <p:nvPicPr>
          <p:cNvPr id="7" name="Picture 6" descr="steven.jpg"/>
          <p:cNvPicPr>
            <a:picLocks noChangeAspect="1"/>
          </p:cNvPicPr>
          <p:nvPr/>
        </p:nvPicPr>
        <p:blipFill>
          <a:blip r:embed="rId3" cstate="print">
            <a:grayscl/>
          </a:blip>
          <a:srcRect l="5556" t="4167" r="5556"/>
          <a:stretch>
            <a:fillRect/>
          </a:stretch>
        </p:blipFill>
        <p:spPr>
          <a:xfrm>
            <a:off x="3978941" y="3192463"/>
            <a:ext cx="1657625" cy="2382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janie.jpg"/>
          <p:cNvPicPr>
            <a:picLocks noChangeAspect="1"/>
          </p:cNvPicPr>
          <p:nvPr/>
        </p:nvPicPr>
        <p:blipFill>
          <a:blip r:embed="rId4" cstate="print">
            <a:grayscl/>
          </a:blip>
          <a:srcRect t="6667"/>
          <a:stretch>
            <a:fillRect/>
          </a:stretch>
        </p:blipFill>
        <p:spPr>
          <a:xfrm>
            <a:off x="1488135" y="4463310"/>
            <a:ext cx="990600" cy="12327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neil.jpg"/>
          <p:cNvPicPr>
            <a:picLocks noChangeAspect="1"/>
          </p:cNvPicPr>
          <p:nvPr/>
        </p:nvPicPr>
        <p:blipFill>
          <a:blip r:embed="rId5" cstate="print">
            <a:grayscl/>
          </a:blip>
          <a:srcRect t="6818"/>
          <a:stretch>
            <a:fillRect/>
          </a:stretch>
        </p:blipFill>
        <p:spPr>
          <a:xfrm>
            <a:off x="393700" y="4476857"/>
            <a:ext cx="981307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taran.jpg"/>
          <p:cNvPicPr>
            <a:picLocks noChangeAspect="1"/>
          </p:cNvPicPr>
          <p:nvPr/>
        </p:nvPicPr>
        <p:blipFill>
          <a:blip r:embed="rId6" cstate="print">
            <a:grayscl/>
          </a:blip>
          <a:stretch>
            <a:fillRect/>
          </a:stretch>
        </p:blipFill>
        <p:spPr>
          <a:xfrm>
            <a:off x="6692900" y="3022600"/>
            <a:ext cx="900750" cy="1201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al.jpg"/>
          <p:cNvPicPr>
            <a:picLocks noChangeAspect="1"/>
          </p:cNvPicPr>
          <p:nvPr/>
        </p:nvPicPr>
        <p:blipFill>
          <a:blip r:embed="rId7" cstate="print">
            <a:grayscl/>
          </a:blip>
          <a:stretch>
            <a:fillRect/>
          </a:stretch>
        </p:blipFill>
        <p:spPr>
          <a:xfrm>
            <a:off x="7683500" y="3026832"/>
            <a:ext cx="901700" cy="12022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 descr="rodger.jpg"/>
          <p:cNvPicPr>
            <a:picLocks noChangeAspect="1"/>
          </p:cNvPicPr>
          <p:nvPr/>
        </p:nvPicPr>
        <p:blipFill>
          <a:blip r:embed="rId8" cstate="print">
            <a:grayscl/>
          </a:blip>
          <a:stretch>
            <a:fillRect/>
          </a:stretch>
        </p:blipFill>
        <p:spPr>
          <a:xfrm>
            <a:off x="6705600" y="4330700"/>
            <a:ext cx="914400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 descr="jerrod.jpg"/>
          <p:cNvPicPr>
            <a:picLocks noChangeAspect="1"/>
          </p:cNvPicPr>
          <p:nvPr/>
        </p:nvPicPr>
        <p:blipFill>
          <a:blip r:embed="rId9" cstate="print">
            <a:grayscl/>
          </a:blip>
          <a:srcRect l="7506" t="15556" r="9926"/>
          <a:stretch>
            <a:fillRect/>
          </a:stretch>
        </p:blipFill>
        <p:spPr>
          <a:xfrm>
            <a:off x="7703820" y="4330700"/>
            <a:ext cx="894080" cy="1219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283495" y="5683357"/>
            <a:ext cx="861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"</a:t>
            </a:r>
            <a:r>
              <a:rPr lang="en-US" sz="1400" i="1" dirty="0" smtClean="0"/>
              <a:t>Teamwork is the ability to work together toward a common vision. The ability to direct individual accomplishments toward organizational objectives. It is the fuel that allows common people to attain uncommon results." </a:t>
            </a:r>
          </a:p>
          <a:p>
            <a:pPr algn="ctr"/>
            <a:r>
              <a:rPr lang="en-US" sz="1400" b="1" dirty="0" smtClean="0"/>
              <a:t>- Andrew Carnegie</a:t>
            </a:r>
            <a:endParaRPr lang="en-US" sz="1400" dirty="0" smtClean="0"/>
          </a:p>
          <a:p>
            <a:pPr algn="ctr"/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grayscl/>
          </a:blip>
          <a:srcRect l="23259" r="22329"/>
          <a:stretch>
            <a:fillRect/>
          </a:stretch>
        </p:blipFill>
        <p:spPr bwMode="auto">
          <a:xfrm>
            <a:off x="67341" y="46038"/>
            <a:ext cx="2117060" cy="2735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grayscl/>
          </a:blip>
          <a:srcRect l="27603" r="22270"/>
          <a:stretch>
            <a:fillRect/>
          </a:stretch>
        </p:blipFill>
        <p:spPr bwMode="auto">
          <a:xfrm>
            <a:off x="7112000" y="54369"/>
            <a:ext cx="1981200" cy="27192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TextBox 22"/>
          <p:cNvSpPr txBox="1"/>
          <p:nvPr/>
        </p:nvSpPr>
        <p:spPr>
          <a:xfrm>
            <a:off x="2184401" y="1071602"/>
            <a:ext cx="2374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Senior Project Manager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912773" y="2590800"/>
            <a:ext cx="24067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Unity Programmer</a:t>
            </a:r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6192520" y="2819417"/>
            <a:ext cx="2824480" cy="287664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Graphic Artists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2">
            <a:grayscl/>
          </a:blip>
          <a:srcRect l="20992" t="4808" r="28848"/>
          <a:stretch>
            <a:fillRect/>
          </a:stretch>
        </p:blipFill>
        <p:spPr bwMode="auto">
          <a:xfrm>
            <a:off x="1444883" y="3036332"/>
            <a:ext cx="1046552" cy="1340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13">
            <a:grayscl/>
          </a:blip>
          <a:srcRect l="34317" t="11392" r="26282" b="6737"/>
          <a:stretch>
            <a:fillRect/>
          </a:stretch>
        </p:blipFill>
        <p:spPr bwMode="auto">
          <a:xfrm>
            <a:off x="372395" y="3022600"/>
            <a:ext cx="977212" cy="1354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6" name="Oval 25"/>
          <p:cNvSpPr/>
          <p:nvPr/>
        </p:nvSpPr>
        <p:spPr>
          <a:xfrm>
            <a:off x="38100" y="2909332"/>
            <a:ext cx="2824480" cy="287664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Instructional Systems Designers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57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arleneAvatar.jpg"/>
          <p:cNvPicPr>
            <a:picLocks noChangeAspect="1"/>
          </p:cNvPicPr>
          <p:nvPr/>
        </p:nvPicPr>
        <p:blipFill>
          <a:blip r:embed="rId3"/>
          <a:srcRect l="24376" r="34138"/>
          <a:stretch>
            <a:fillRect/>
          </a:stretch>
        </p:blipFill>
        <p:spPr>
          <a:xfrm>
            <a:off x="-1" y="668780"/>
            <a:ext cx="2188321" cy="52748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STRUCTURE</a:t>
            </a:r>
            <a:endParaRPr lang="en-US" dirty="0"/>
          </a:p>
        </p:txBody>
      </p:sp>
      <p:pic>
        <p:nvPicPr>
          <p:cNvPr id="1026" name="Picture 2" descr="C:\Users\bsostak.NEWPORT\Desktop\task-organization-MIC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619" y="1811338"/>
            <a:ext cx="6754025" cy="376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025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5500" y="1600200"/>
            <a:ext cx="2781300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Time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Assets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Volume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Consistency</a:t>
            </a:r>
          </a:p>
          <a:p>
            <a:endParaRPr lang="en-US" dirty="0"/>
          </a:p>
        </p:txBody>
      </p:sp>
      <p:pic>
        <p:nvPicPr>
          <p:cNvPr id="1029" name="Picture 5" descr="C:\Users\bsostak.NEWPORT\Desktop\jagStri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3252"/>
            <a:ext cx="9144000" cy="150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bsostak.NEWPORT\Desktop\courtHous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874" y="1600200"/>
            <a:ext cx="5757626" cy="359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17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mirro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4801" y="4664793"/>
            <a:ext cx="1511300" cy="1511300"/>
          </a:xfrm>
          <a:prstGeom prst="rect">
            <a:avLst/>
          </a:prstGeom>
        </p:spPr>
      </p:pic>
      <p:pic>
        <p:nvPicPr>
          <p:cNvPr id="19" name="Picture 18" descr="oilgas.jpg"/>
          <p:cNvPicPr>
            <a:picLocks noChangeAspect="1"/>
          </p:cNvPicPr>
          <p:nvPr/>
        </p:nvPicPr>
        <p:blipFill>
          <a:blip r:embed="rId4"/>
          <a:srcRect l="14241"/>
          <a:stretch>
            <a:fillRect/>
          </a:stretch>
        </p:blipFill>
        <p:spPr>
          <a:xfrm>
            <a:off x="50800" y="4762500"/>
            <a:ext cx="1376680" cy="1203960"/>
          </a:xfrm>
          <a:prstGeom prst="rect">
            <a:avLst/>
          </a:prstGeom>
        </p:spPr>
      </p:pic>
      <p:pic>
        <p:nvPicPr>
          <p:cNvPr id="18" name="Picture 17" descr="water.jpg"/>
          <p:cNvPicPr>
            <a:picLocks noChangeAspect="1"/>
          </p:cNvPicPr>
          <p:nvPr/>
        </p:nvPicPr>
        <p:blipFill>
          <a:blip r:embed="rId5"/>
          <a:srcRect l="15876" r="16565"/>
          <a:stretch>
            <a:fillRect/>
          </a:stretch>
        </p:blipFill>
        <p:spPr>
          <a:xfrm>
            <a:off x="7569200" y="3878877"/>
            <a:ext cx="1511300" cy="2360716"/>
          </a:xfrm>
          <a:prstGeom prst="rect">
            <a:avLst/>
          </a:prstGeom>
        </p:spPr>
      </p:pic>
      <p:pic>
        <p:nvPicPr>
          <p:cNvPr id="16" name="Picture 15" descr="plasticsheeting.jpg"/>
          <p:cNvPicPr>
            <a:picLocks noChangeAspect="1"/>
          </p:cNvPicPr>
          <p:nvPr/>
        </p:nvPicPr>
        <p:blipFill>
          <a:blip r:embed="rId6"/>
          <a:srcRect b="15566"/>
          <a:stretch>
            <a:fillRect/>
          </a:stretch>
        </p:blipFill>
        <p:spPr>
          <a:xfrm>
            <a:off x="5588000" y="4426299"/>
            <a:ext cx="2146300" cy="18122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ACTIVITY</a:t>
            </a:r>
          </a:p>
        </p:txBody>
      </p:sp>
      <p:pic>
        <p:nvPicPr>
          <p:cNvPr id="13" name="Picture 12" descr="boat_sea.jpg"/>
          <p:cNvPicPr>
            <a:picLocks noChangeAspect="1"/>
          </p:cNvPicPr>
          <p:nvPr/>
        </p:nvPicPr>
        <p:blipFill>
          <a:blip r:embed="rId7"/>
          <a:srcRect l="35977" b="3495"/>
          <a:stretch>
            <a:fillRect/>
          </a:stretch>
        </p:blipFill>
        <p:spPr>
          <a:xfrm>
            <a:off x="2679700" y="1354136"/>
            <a:ext cx="3733800" cy="2965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273300" y="6426200"/>
            <a:ext cx="4660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Modified U.S. Coast Guard Activity from Grahame Knox</a:t>
            </a:r>
            <a:endParaRPr lang="en-US" sz="1400" dirty="0"/>
          </a:p>
        </p:txBody>
      </p:sp>
      <p:pic>
        <p:nvPicPr>
          <p:cNvPr id="15" name="Picture 14" descr="chocbars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90662" y="4800600"/>
            <a:ext cx="1213803" cy="1213803"/>
          </a:xfrm>
          <a:prstGeom prst="rect">
            <a:avLst/>
          </a:prstGeom>
        </p:spPr>
      </p:pic>
      <p:pic>
        <p:nvPicPr>
          <p:cNvPr id="17" name="Picture 16" descr="ration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09899" y="4489799"/>
            <a:ext cx="1122813" cy="1524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159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ACTIVITY U.S. COAST GUARD ANALYSIS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65099" y="977901"/>
          <a:ext cx="8801100" cy="49991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3700"/>
                <a:gridCol w="2933700"/>
                <a:gridCol w="2933700"/>
              </a:tblGrid>
              <a:tr h="570865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COAST GUARD RANKING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COAST GUARD REASONING</a:t>
                      </a:r>
                      <a:endParaRPr lang="en-US" dirty="0"/>
                    </a:p>
                  </a:txBody>
                  <a:tcPr/>
                </a:tc>
              </a:tr>
              <a:tr h="1308323">
                <a:tc>
                  <a:txBody>
                    <a:bodyPr/>
                    <a:lstStyle/>
                    <a:p>
                      <a:r>
                        <a:rPr lang="en-US" dirty="0" smtClean="0"/>
                        <a:t>A shaving mirror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Of all the items, the mirror is absolutely critical. It is the most powerful tool you have for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communicating your presence. In sunlight, a simple mirror can generate 5 to 7 million candlepower of light. 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The reflected sunbeam can even be seen beyond the horizon. </a:t>
                      </a:r>
                      <a:endParaRPr lang="en-US" sz="1200" dirty="0"/>
                    </a:p>
                  </a:txBody>
                  <a:tcPr/>
                </a:tc>
              </a:tr>
              <a:tr h="733969">
                <a:tc>
                  <a:txBody>
                    <a:bodyPr/>
                    <a:lstStyle/>
                    <a:p>
                      <a:r>
                        <a:rPr lang="en-US" dirty="0" smtClean="0"/>
                        <a:t>A 10 liter can of oil/gasoline mixture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The second most critical item for signaling. The mixture will float on water and can be ignited using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the matches. </a:t>
                      </a:r>
                      <a:endParaRPr lang="en-US" sz="1200" dirty="0"/>
                    </a:p>
                  </a:txBody>
                  <a:tcPr/>
                </a:tc>
              </a:tr>
              <a:tr h="610551">
                <a:tc>
                  <a:txBody>
                    <a:bodyPr/>
                    <a:lstStyle/>
                    <a:p>
                      <a:r>
                        <a:rPr lang="en-US" dirty="0" smtClean="0"/>
                        <a:t>A 25 liter container of water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Vital to restore fluids lost through perspiration.  A 25 liter will supply water rations for your group for several days. </a:t>
                      </a:r>
                      <a:endParaRPr lang="en-US" sz="1200" dirty="0"/>
                    </a:p>
                  </a:txBody>
                  <a:tcPr/>
                </a:tc>
              </a:tr>
              <a:tr h="521270">
                <a:tc>
                  <a:txBody>
                    <a:bodyPr/>
                    <a:lstStyle/>
                    <a:p>
                      <a:r>
                        <a:rPr lang="en-US" dirty="0" smtClean="0"/>
                        <a:t>A case of Army rations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This is your basic food intake </a:t>
                      </a:r>
                      <a:endParaRPr lang="en-US" sz="1200" dirty="0"/>
                    </a:p>
                  </a:txBody>
                  <a:tcPr/>
                </a:tc>
              </a:tr>
              <a:tr h="610551">
                <a:tc>
                  <a:txBody>
                    <a:bodyPr/>
                    <a:lstStyle/>
                    <a:p>
                      <a:r>
                        <a:rPr lang="en-US" dirty="0" smtClean="0"/>
                        <a:t>20 sq ft of Opaque plastic sheeting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Can be used to collect rain water and shelter from the wind and waves. </a:t>
                      </a:r>
                      <a:endParaRPr lang="en-US" sz="1200" dirty="0"/>
                    </a:p>
                  </a:txBody>
                  <a:tcPr/>
                </a:tc>
              </a:tr>
              <a:tr h="521270">
                <a:tc>
                  <a:txBody>
                    <a:bodyPr/>
                    <a:lstStyle/>
                    <a:p>
                      <a:r>
                        <a:rPr lang="en-US" dirty="0" smtClean="0"/>
                        <a:t>A box</a:t>
                      </a:r>
                      <a:r>
                        <a:rPr lang="en-US" baseline="0" dirty="0" smtClean="0"/>
                        <a:t> of chocolates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Your reserve food supply</a:t>
                      </a:r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lowchar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5900" y="1405890"/>
            <a:ext cx="4967776" cy="4750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CHALLENGE #1: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7719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total contract period for each project was 12 months</a:t>
            </a:r>
            <a:endParaRPr lang="en-US" sz="2400" dirty="0"/>
          </a:p>
          <a:p>
            <a:r>
              <a:rPr lang="en-US" sz="2400" dirty="0" smtClean="0"/>
              <a:t>Approximately 9 months were allotted for development</a:t>
            </a:r>
          </a:p>
          <a:p>
            <a:r>
              <a:rPr lang="en-US" sz="2400" dirty="0" smtClean="0"/>
              <a:t>3 to 4 increments for each project</a:t>
            </a:r>
          </a:p>
          <a:p>
            <a:r>
              <a:rPr lang="en-US" sz="2400" dirty="0" smtClean="0"/>
              <a:t>Alpha, Beta, and Final deliveries scheduled for each project increment </a:t>
            </a:r>
            <a:endParaRPr lang="en-US" sz="2400" dirty="0"/>
          </a:p>
          <a:p>
            <a:endParaRPr lang="en-US" dirty="0"/>
          </a:p>
        </p:txBody>
      </p:sp>
      <p:pic>
        <p:nvPicPr>
          <p:cNvPr id="4" name="Picture 3" descr="tim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9850" y="3787095"/>
            <a:ext cx="1739900" cy="2796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61756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refa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1879600"/>
            <a:ext cx="4536775" cy="3530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CHALLENGE #2: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1875" y="1600200"/>
            <a:ext cx="41783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One Unity Programmer for this project</a:t>
            </a:r>
          </a:p>
          <a:p>
            <a:r>
              <a:rPr lang="en-US" dirty="0" smtClean="0"/>
              <a:t>Four Instructional Designers</a:t>
            </a:r>
          </a:p>
          <a:p>
            <a:r>
              <a:rPr lang="en-US" dirty="0" smtClean="0"/>
              <a:t>Four Graphic Artists</a:t>
            </a:r>
            <a:endParaRPr lang="en-US" dirty="0"/>
          </a:p>
          <a:p>
            <a:r>
              <a:rPr lang="en-US" dirty="0" smtClean="0"/>
              <a:t>Ensure that no one resource is overtasked, under-tasked, or stalled</a:t>
            </a:r>
          </a:p>
          <a:p>
            <a:r>
              <a:rPr lang="en-US" dirty="0" smtClean="0"/>
              <a:t>Minimize bottlenecking</a:t>
            </a:r>
            <a:endParaRPr lang="en-US" dirty="0"/>
          </a:p>
        </p:txBody>
      </p:sp>
      <p:pic>
        <p:nvPicPr>
          <p:cNvPr id="5" name="Picture 4" descr="people-standin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500" y="2569921"/>
            <a:ext cx="3098800" cy="334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4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CHALLENGE #3: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VOLUME </a:t>
            </a:r>
            <a:endParaRPr lang="en-US" dirty="0"/>
          </a:p>
        </p:txBody>
      </p:sp>
      <p:sp>
        <p:nvSpPr>
          <p:cNvPr id="4" name="Text Placeholder 7"/>
          <p:cNvSpPr txBox="1">
            <a:spLocks/>
          </p:cNvSpPr>
          <p:nvPr/>
        </p:nvSpPr>
        <p:spPr>
          <a:xfrm>
            <a:off x="457200" y="1535113"/>
            <a:ext cx="2286000" cy="639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/>
              <a:t>ADA</a:t>
            </a:r>
            <a:endParaRPr lang="en-US" sz="3600" dirty="0"/>
          </a:p>
        </p:txBody>
      </p:sp>
      <p:sp>
        <p:nvSpPr>
          <p:cNvPr id="5" name="Content Placeholder 8"/>
          <p:cNvSpPr>
            <a:spLocks noGrp="1"/>
          </p:cNvSpPr>
          <p:nvPr>
            <p:ph sz="half" idx="4294967295"/>
          </p:nvPr>
        </p:nvSpPr>
        <p:spPr>
          <a:xfrm>
            <a:off x="457200" y="2174875"/>
            <a:ext cx="2286000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200" dirty="0" smtClean="0"/>
              <a:t>66 hours</a:t>
            </a:r>
          </a:p>
          <a:p>
            <a:pPr algn="ctr">
              <a:buNone/>
            </a:pPr>
            <a:r>
              <a:rPr lang="en-US" sz="3200" dirty="0" smtClean="0"/>
              <a:t>	</a:t>
            </a:r>
            <a:endParaRPr lang="en-US" sz="3200" dirty="0"/>
          </a:p>
        </p:txBody>
      </p:sp>
      <p:sp>
        <p:nvSpPr>
          <p:cNvPr id="6" name="Text Placeholder 7"/>
          <p:cNvSpPr txBox="1">
            <a:spLocks/>
          </p:cNvSpPr>
          <p:nvPr/>
        </p:nvSpPr>
        <p:spPr>
          <a:xfrm>
            <a:off x="3276600" y="1524000"/>
            <a:ext cx="2286000" cy="639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/>
              <a:t>LOAC</a:t>
            </a:r>
            <a:endParaRPr lang="en-US" sz="3600" dirty="0"/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6172200" y="1524000"/>
            <a:ext cx="2286000" cy="639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dirty="0" smtClean="0"/>
              <a:t>PIE</a:t>
            </a:r>
            <a:endParaRPr lang="en-US" sz="3600" dirty="0"/>
          </a:p>
        </p:txBody>
      </p:sp>
      <p:sp>
        <p:nvSpPr>
          <p:cNvPr id="8" name="Content Placeholder 8"/>
          <p:cNvSpPr>
            <a:spLocks noGrp="1"/>
          </p:cNvSpPr>
          <p:nvPr>
            <p:ph sz="half" idx="4294967295"/>
          </p:nvPr>
        </p:nvSpPr>
        <p:spPr>
          <a:xfrm>
            <a:off x="3276600" y="2133600"/>
            <a:ext cx="2286000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200" dirty="0" smtClean="0"/>
              <a:t>10 hours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4294967295"/>
          </p:nvPr>
        </p:nvSpPr>
        <p:spPr>
          <a:xfrm>
            <a:off x="6172200" y="2133600"/>
            <a:ext cx="2286000" cy="3951288"/>
          </a:xfrm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en-US" sz="3200" dirty="0" smtClean="0"/>
              <a:t>10 hours</a:t>
            </a:r>
          </a:p>
          <a:p>
            <a:pPr algn="ctr">
              <a:buNone/>
            </a:pPr>
            <a:endParaRPr lang="en-US" dirty="0"/>
          </a:p>
        </p:txBody>
      </p:sp>
      <p:pic>
        <p:nvPicPr>
          <p:cNvPr id="12" name="Picture 11" descr="gu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9993" y="3575043"/>
            <a:ext cx="2170907" cy="24344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guy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951" y="3584567"/>
            <a:ext cx="2127250" cy="2341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deployedenviornment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3201" y="3277307"/>
            <a:ext cx="3556792" cy="2976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806700" y="2732576"/>
            <a:ext cx="5549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Level 1 -3 Training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1941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4"/>
          <p:cNvSpPr txBox="1">
            <a:spLocks/>
          </p:cNvSpPr>
          <p:nvPr/>
        </p:nvSpPr>
        <p:spPr>
          <a:xfrm>
            <a:off x="4724400" y="1600200"/>
            <a:ext cx="4038600" cy="4389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endParaRPr lang="en-US" dirty="0" smtClean="0"/>
          </a:p>
          <a:p>
            <a:pPr marL="0" indent="0" algn="ctr">
              <a:buFont typeface="Arial"/>
              <a:buNone/>
            </a:pPr>
            <a:r>
              <a:rPr lang="en-US" sz="2200" dirty="0" smtClean="0"/>
              <a:t>Brian Sostak</a:t>
            </a:r>
          </a:p>
          <a:p>
            <a:pPr marL="0" indent="0" algn="ctr">
              <a:buFont typeface="Arial"/>
              <a:buNone/>
            </a:pPr>
            <a:r>
              <a:rPr lang="en-US" sz="2200" dirty="0" smtClean="0"/>
              <a:t>Instructional Systems Designer</a:t>
            </a:r>
          </a:p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WE ARE</a:t>
            </a:r>
            <a:endParaRPr lang="en-US" dirty="0"/>
          </a:p>
        </p:txBody>
      </p:sp>
      <p:sp>
        <p:nvSpPr>
          <p:cNvPr id="10" name="Content Placeholder 4"/>
          <p:cNvSpPr>
            <a:spLocks noGrp="1"/>
          </p:cNvSpPr>
          <p:nvPr>
            <p:ph sz="half" idx="1"/>
          </p:nvPr>
        </p:nvSpPr>
        <p:spPr>
          <a:xfrm>
            <a:off x="368779" y="1600200"/>
            <a:ext cx="4038600" cy="45974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sz="2600" dirty="0" smtClean="0"/>
          </a:p>
          <a:p>
            <a:pPr marL="0" indent="0" algn="ctr">
              <a:buNone/>
            </a:pPr>
            <a:r>
              <a:rPr lang="en-US" sz="2200" dirty="0" smtClean="0"/>
              <a:t>Sarah Downs</a:t>
            </a:r>
            <a:endParaRPr lang="en-US" sz="2200" dirty="0"/>
          </a:p>
          <a:p>
            <a:pPr marL="0" indent="0" algn="ctr">
              <a:buNone/>
            </a:pPr>
            <a:r>
              <a:rPr lang="en-US" sz="2200" dirty="0"/>
              <a:t>Instructional Systems Designer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grayscl/>
            <a:lum/>
          </a:blip>
          <a:srcRect l="16550" t="4808" r="15950"/>
          <a:stretch>
            <a:fillRect/>
          </a:stretch>
        </p:blipFill>
        <p:spPr bwMode="auto">
          <a:xfrm>
            <a:off x="5372099" y="1584086"/>
            <a:ext cx="2765259" cy="26323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grayscl/>
            <a:lum/>
          </a:blip>
          <a:srcRect l="25751" t="11392" r="17680"/>
          <a:stretch>
            <a:fillRect/>
          </a:stretch>
        </p:blipFill>
        <p:spPr bwMode="auto">
          <a:xfrm>
            <a:off x="1130300" y="1600200"/>
            <a:ext cx="2516232" cy="26289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829279" y="4394200"/>
            <a:ext cx="5156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C² Technologies, Inc. (C²) </a:t>
            </a:r>
          </a:p>
          <a:p>
            <a:pPr algn="ctr"/>
            <a:r>
              <a:rPr lang="en-US" sz="2400" b="1" dirty="0" smtClean="0"/>
              <a:t>Tidewater Operations Center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745516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CHALLENGE #4: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CONSISTENCY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534400" cy="3040062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 smtClean="0"/>
              <a:t>Each project, increment, and simulation had to have a consistent look and feel</a:t>
            </a:r>
            <a:endParaRPr lang="en-US" sz="3000" dirty="0"/>
          </a:p>
          <a:p>
            <a:r>
              <a:rPr lang="en-US" sz="3000" dirty="0" smtClean="0"/>
              <a:t>Adaptation to new features and changes with visual presentation and functionality</a:t>
            </a:r>
            <a:endParaRPr lang="en-US" sz="3000" dirty="0"/>
          </a:p>
          <a:p>
            <a:r>
              <a:rPr lang="en-US" sz="3000" dirty="0" smtClean="0"/>
              <a:t>Consistency in the tone of the scripts and the presentation of content</a:t>
            </a:r>
          </a:p>
          <a:p>
            <a:r>
              <a:rPr lang="en-US" sz="3000" dirty="0" smtClean="0"/>
              <a:t>Process of checks and balances </a:t>
            </a:r>
            <a:endParaRPr lang="en-US" sz="3000" dirty="0"/>
          </a:p>
          <a:p>
            <a:endParaRPr lang="en-US" dirty="0"/>
          </a:p>
        </p:txBody>
      </p:sp>
      <p:pic>
        <p:nvPicPr>
          <p:cNvPr id="9" name="Picture 8" descr="head-shots.png"/>
          <p:cNvPicPr>
            <a:picLocks noChangeAspect="1"/>
          </p:cNvPicPr>
          <p:nvPr/>
        </p:nvPicPr>
        <p:blipFill>
          <a:blip r:embed="rId3"/>
          <a:srcRect l="8796" t="20252" r="926" b="30380"/>
          <a:stretch>
            <a:fillRect/>
          </a:stretch>
        </p:blipFill>
        <p:spPr>
          <a:xfrm>
            <a:off x="711200" y="4483100"/>
            <a:ext cx="7429500" cy="1485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6118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bsostak.NEWPORT\Desktop\JagHead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813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11936" y="12700"/>
            <a:ext cx="5591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7200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latin typeface="+mj-lt"/>
              </a:rPr>
              <a:t>QUESTIONS?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" y="4606836"/>
            <a:ext cx="8915400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2500" b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"</a:t>
            </a:r>
            <a:r>
              <a:rPr lang="en-US" sz="2500" b="1" i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Never doubt that a small group of thoughtful, committed people can change the world. Indeed. It is the only thing that ever has." </a:t>
            </a:r>
          </a:p>
          <a:p>
            <a:pPr algn="ctr">
              <a:buNone/>
            </a:pPr>
            <a:r>
              <a:rPr lang="en-US" sz="2500" b="1" dirty="0" smtClean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- Margaret </a:t>
            </a:r>
            <a:r>
              <a:rPr lang="en-US" sz="2500" b="1" dirty="0">
                <a:ln w="12700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Mead</a:t>
            </a:r>
          </a:p>
        </p:txBody>
      </p:sp>
    </p:spTree>
    <p:extLst>
      <p:ext uri="{BB962C8B-B14F-4D97-AF65-F5344CB8AC3E}">
        <p14:creationId xmlns:p14="http://schemas.microsoft.com/office/powerpoint/2010/main" val="264895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 INFORMATION</a:t>
            </a:r>
            <a:endParaRPr lang="en-US" dirty="0"/>
          </a:p>
        </p:txBody>
      </p:sp>
      <p:pic>
        <p:nvPicPr>
          <p:cNvPr id="4" name="Picture 3" descr="Description: Description: HD:Users:sjohnson:Desktop:QR code:c2portfolioQ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311" y="4358595"/>
            <a:ext cx="3294743" cy="1219200"/>
          </a:xfrm>
          <a:prstGeom prst="rect">
            <a:avLst/>
          </a:prstGeom>
          <a:noFill/>
          <a:ln w="9525" cmpd="sng">
            <a:solidFill>
              <a:srgbClr val="4F81BD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63310" y="1417638"/>
            <a:ext cx="401683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Sarah Downs </a:t>
            </a:r>
          </a:p>
          <a:p>
            <a:pPr algn="ctr"/>
            <a:r>
              <a:rPr lang="en-US" sz="2400" dirty="0" smtClean="0"/>
              <a:t>Instructional Systems Designer</a:t>
            </a:r>
            <a:endParaRPr lang="en-US" sz="2400" dirty="0"/>
          </a:p>
          <a:p>
            <a:pPr algn="ctr"/>
            <a:r>
              <a:rPr lang="en-US" sz="3200" dirty="0"/>
              <a:t>C² Technologies, Inc.</a:t>
            </a:r>
          </a:p>
          <a:p>
            <a:pPr algn="ctr"/>
            <a:r>
              <a:rPr lang="en-US" sz="3200" dirty="0" smtClean="0"/>
              <a:t>(757) 426-4009 sdowns@c2ti.com</a:t>
            </a:r>
            <a:endParaRPr lang="en-US" sz="3200" dirty="0"/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85958" y="1411860"/>
            <a:ext cx="4016833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/>
              <a:t>Brian Sostak </a:t>
            </a:r>
          </a:p>
          <a:p>
            <a:pPr algn="ctr"/>
            <a:r>
              <a:rPr lang="en-US" sz="2400" dirty="0" smtClean="0"/>
              <a:t>Instructional Systems Designer</a:t>
            </a:r>
            <a:endParaRPr lang="en-US" sz="2400" dirty="0"/>
          </a:p>
          <a:p>
            <a:pPr algn="ctr"/>
            <a:r>
              <a:rPr lang="en-US" sz="3200" dirty="0"/>
              <a:t>C² Technologies, Inc.</a:t>
            </a:r>
          </a:p>
          <a:p>
            <a:pPr algn="ctr"/>
            <a:r>
              <a:rPr lang="en-US" sz="3200" dirty="0" smtClean="0"/>
              <a:t>(757) 512-6154 bsostak@c2ti.com</a:t>
            </a:r>
            <a:endParaRPr lang="en-US" sz="3200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504982" y="4675807"/>
            <a:ext cx="25787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hlinkClick r:id="rId4"/>
              </a:rPr>
              <a:t>www.c2ti.com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18441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55700"/>
            <a:ext cx="8229600" cy="5041900"/>
          </a:xfrm>
        </p:spPr>
        <p:txBody>
          <a:bodyPr>
            <a:normAutofit fontScale="25000" lnSpcReduction="20000"/>
          </a:bodyPr>
          <a:lstStyle/>
          <a:p>
            <a:r>
              <a:rPr lang="en-US" sz="11200" dirty="0" smtClean="0"/>
              <a:t>Our client</a:t>
            </a:r>
            <a:endParaRPr lang="en-US" sz="11200" dirty="0"/>
          </a:p>
          <a:p>
            <a:r>
              <a:rPr lang="en-US" sz="11200" dirty="0" smtClean="0"/>
              <a:t>Defining </a:t>
            </a:r>
            <a:r>
              <a:rPr lang="en-US" sz="11200" dirty="0" err="1" smtClean="0"/>
              <a:t>sims</a:t>
            </a:r>
            <a:r>
              <a:rPr lang="en-US" sz="11200" dirty="0" smtClean="0"/>
              <a:t> and serious games </a:t>
            </a:r>
            <a:endParaRPr lang="en-US" sz="11200" dirty="0"/>
          </a:p>
          <a:p>
            <a:r>
              <a:rPr lang="en-US" sz="11200" dirty="0" smtClean="0"/>
              <a:t>Benefits of using </a:t>
            </a:r>
            <a:r>
              <a:rPr lang="en-US" sz="11200" dirty="0" err="1" smtClean="0"/>
              <a:t>sims</a:t>
            </a:r>
            <a:r>
              <a:rPr lang="en-US" sz="11200" dirty="0" smtClean="0"/>
              <a:t> as educational tools </a:t>
            </a:r>
          </a:p>
          <a:p>
            <a:r>
              <a:rPr lang="en-US" sz="11200" dirty="0" smtClean="0"/>
              <a:t>Brief demo </a:t>
            </a:r>
          </a:p>
          <a:p>
            <a:r>
              <a:rPr lang="en-US" sz="11200" dirty="0" smtClean="0"/>
              <a:t>Processes and strategies </a:t>
            </a:r>
          </a:p>
          <a:p>
            <a:r>
              <a:rPr lang="en-US" sz="11200" dirty="0" smtClean="0"/>
              <a:t>Team roles </a:t>
            </a:r>
          </a:p>
          <a:p>
            <a:r>
              <a:rPr lang="en-US" sz="11200" dirty="0" smtClean="0"/>
              <a:t>Team structure </a:t>
            </a:r>
          </a:p>
          <a:p>
            <a:r>
              <a:rPr lang="en-US" sz="11200" dirty="0" smtClean="0"/>
              <a:t>Challenges overview </a:t>
            </a:r>
          </a:p>
          <a:p>
            <a:r>
              <a:rPr lang="en-US" sz="11200" dirty="0" smtClean="0"/>
              <a:t>Activity </a:t>
            </a:r>
          </a:p>
          <a:p>
            <a:r>
              <a:rPr lang="en-US" sz="11200" dirty="0" smtClean="0"/>
              <a:t>Challenges &amp; how we overcame them</a:t>
            </a:r>
          </a:p>
          <a:p>
            <a:r>
              <a:rPr lang="en-US" sz="11200" dirty="0" smtClean="0"/>
              <a:t>Q &amp; 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37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CLIENT: JAG SCHOOL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7500" y="1694257"/>
            <a:ext cx="4622800" cy="45509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400" dirty="0" smtClean="0"/>
              <a:t>	Teaches </a:t>
            </a:r>
            <a:r>
              <a:rPr lang="en-US" sz="2400" dirty="0"/>
              <a:t>wide-ranging legal practice that includes:</a:t>
            </a:r>
          </a:p>
          <a:p>
            <a:pPr lvl="1"/>
            <a:r>
              <a:rPr lang="en-US" sz="2400" dirty="0"/>
              <a:t>Law affecting military operations</a:t>
            </a:r>
          </a:p>
          <a:p>
            <a:pPr lvl="1"/>
            <a:r>
              <a:rPr lang="en-US" sz="2400" dirty="0"/>
              <a:t>Military criminal prosecution and defense</a:t>
            </a:r>
          </a:p>
          <a:p>
            <a:pPr lvl="1"/>
            <a:r>
              <a:rPr lang="en-US" sz="2400" dirty="0"/>
              <a:t>International </a:t>
            </a:r>
            <a:r>
              <a:rPr lang="en-US" sz="2400" dirty="0" smtClean="0"/>
              <a:t>law</a:t>
            </a:r>
            <a:endParaRPr lang="en-US" sz="2400" dirty="0"/>
          </a:p>
          <a:p>
            <a:pPr lvl="1"/>
            <a:r>
              <a:rPr lang="en-US" sz="2400" dirty="0"/>
              <a:t>Administrative law</a:t>
            </a:r>
          </a:p>
          <a:p>
            <a:pPr lvl="1"/>
            <a:r>
              <a:rPr lang="en-US" sz="2400" dirty="0"/>
              <a:t>Contract law</a:t>
            </a:r>
          </a:p>
          <a:p>
            <a:pPr lvl="1"/>
            <a:r>
              <a:rPr lang="en-US" sz="2400" dirty="0"/>
              <a:t>Government appropriations law</a:t>
            </a:r>
          </a:p>
          <a:p>
            <a:pPr lvl="1"/>
            <a:r>
              <a:rPr lang="en-US" sz="2400" dirty="0"/>
              <a:t>Legal assistance to Soldiers – both in the U.S. and abroad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39938" name="Picture 2" descr="http://www.depotusa.net/depotusaimages/P/P/P-JAG-F_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70386" y="2486024"/>
            <a:ext cx="2916414" cy="3749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491604" y="1649193"/>
            <a:ext cx="34872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200" b="1" dirty="0" smtClean="0"/>
              <a:t>The Judge Advocate General’s (JAG) </a:t>
            </a:r>
          </a:p>
          <a:p>
            <a:pPr algn="ctr">
              <a:buNone/>
            </a:pPr>
            <a:r>
              <a:rPr lang="en-US" sz="2200" b="1" dirty="0" smtClean="0"/>
              <a:t>Legal Center and School</a:t>
            </a:r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70973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JAG PROJECT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376642" y="1497808"/>
            <a:ext cx="2310158" cy="16383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lum bright="10000"/>
          </a:blip>
          <a:srcRect/>
          <a:stretch>
            <a:fillRect/>
          </a:stretch>
        </p:blipFill>
        <p:spPr bwMode="auto">
          <a:xfrm>
            <a:off x="414168" y="1497808"/>
            <a:ext cx="2798517" cy="14398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26189" y="3813887"/>
            <a:ext cx="2640011" cy="1696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3813887"/>
            <a:ext cx="2755485" cy="18525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>
            <a:lum bright="10000"/>
          </a:blip>
          <a:srcRect/>
          <a:stretch>
            <a:fillRect/>
          </a:stretch>
        </p:blipFill>
        <p:spPr bwMode="auto">
          <a:xfrm>
            <a:off x="3667455" y="4215650"/>
            <a:ext cx="2231781" cy="1700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55717" y="1671638"/>
            <a:ext cx="2816225" cy="192899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Picture 9" descr="Blackboard_logo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58141" y="1428084"/>
            <a:ext cx="4669046" cy="383710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SIMS &amp; SERIOUS </a:t>
            </a:r>
            <a:r>
              <a:rPr lang="en-US" dirty="0"/>
              <a:t>GAMES</a:t>
            </a:r>
          </a:p>
        </p:txBody>
      </p:sp>
      <p:sp>
        <p:nvSpPr>
          <p:cNvPr id="4" name="Text Placeholder 5"/>
          <p:cNvSpPr txBox="1">
            <a:spLocks/>
          </p:cNvSpPr>
          <p:nvPr/>
        </p:nvSpPr>
        <p:spPr>
          <a:xfrm>
            <a:off x="609600" y="1535113"/>
            <a:ext cx="4040188" cy="639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dirty="0" smtClean="0"/>
              <a:t>Simulations </a:t>
            </a:r>
            <a:endParaRPr lang="en-US" dirty="0"/>
          </a:p>
        </p:txBody>
      </p:sp>
      <p:sp>
        <p:nvSpPr>
          <p:cNvPr id="6" name="Text Placeholder 7"/>
          <p:cNvSpPr txBox="1">
            <a:spLocks/>
          </p:cNvSpPr>
          <p:nvPr/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en-US" dirty="0" smtClean="0"/>
              <a:t>Serious Games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5181600"/>
            <a:ext cx="4191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Abstractions of reality.  </a:t>
            </a:r>
          </a:p>
          <a:p>
            <a:pPr algn="ctr"/>
            <a:r>
              <a:rPr lang="en-US" dirty="0" smtClean="0"/>
              <a:t>Complex.  </a:t>
            </a:r>
          </a:p>
          <a:p>
            <a:pPr algn="ctr"/>
            <a:r>
              <a:rPr lang="en-US" dirty="0" smtClean="0"/>
              <a:t>Re-creations of the real thing. 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04800" y="6400800"/>
            <a:ext cx="861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“</a:t>
            </a:r>
            <a:r>
              <a:rPr lang="en-US" i="1" dirty="0" smtClean="0"/>
              <a:t>The only source of knowledge is experience</a:t>
            </a:r>
            <a:r>
              <a:rPr lang="en-US" dirty="0" smtClean="0"/>
              <a:t>” – Albert Einstein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059363" y="5181600"/>
            <a:ext cx="3429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Improve a specific aspect of learning while also “playing”.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4100" y="2331510"/>
            <a:ext cx="3822700" cy="25484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 descr="JAG2.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300" y="2367710"/>
            <a:ext cx="3753527" cy="24995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128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BENEFITS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2100" y="1417638"/>
            <a:ext cx="4038600" cy="4525963"/>
          </a:xfr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US" dirty="0"/>
              <a:t>Make “real” decisions</a:t>
            </a:r>
          </a:p>
          <a:p>
            <a:r>
              <a:rPr lang="en-US" dirty="0"/>
              <a:t>Take risks </a:t>
            </a:r>
          </a:p>
          <a:p>
            <a:r>
              <a:rPr lang="en-US" dirty="0"/>
              <a:t>Explore options</a:t>
            </a:r>
          </a:p>
          <a:p>
            <a:r>
              <a:rPr lang="en-US" dirty="0"/>
              <a:t>Learn from repeated failures</a:t>
            </a:r>
          </a:p>
          <a:p>
            <a:r>
              <a:rPr lang="en-US" dirty="0"/>
              <a:t>Situational </a:t>
            </a:r>
            <a:r>
              <a:rPr lang="en-US" dirty="0" smtClean="0"/>
              <a:t>awareness	</a:t>
            </a:r>
            <a:endParaRPr lang="en-US" dirty="0"/>
          </a:p>
          <a:p>
            <a:r>
              <a:rPr lang="en-US" dirty="0"/>
              <a:t>Increase in learner motivation</a:t>
            </a:r>
          </a:p>
          <a:p>
            <a:r>
              <a:rPr lang="en-US" dirty="0"/>
              <a:t>Improved transfer of learning</a:t>
            </a:r>
          </a:p>
          <a:p>
            <a:endParaRPr lang="en-US" dirty="0"/>
          </a:p>
        </p:txBody>
      </p:sp>
      <p:pic>
        <p:nvPicPr>
          <p:cNvPr id="8" name="Content Placeholder 7" descr="Template3.JPG"/>
          <p:cNvPicPr>
            <a:picLocks noGrp="1" noChangeAspect="1"/>
          </p:cNvPicPr>
          <p:nvPr>
            <p:ph sz="half" idx="2"/>
          </p:nvPr>
        </p:nvPicPr>
        <p:blipFill>
          <a:blip r:embed="rId3">
            <a:lum bright="10000"/>
          </a:blip>
          <a:srcRect l="17300" t="6667" r="12169" b="16079"/>
          <a:stretch>
            <a:fillRect/>
          </a:stretch>
        </p:blipFill>
        <p:spPr>
          <a:xfrm>
            <a:off x="4330700" y="2044475"/>
            <a:ext cx="4356100" cy="30216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187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LAW OF WAR INTERACTIVE TRAINER</a:t>
            </a:r>
            <a:endParaRPr lang="en-US" dirty="0"/>
          </a:p>
        </p:txBody>
      </p:sp>
      <p:pic>
        <p:nvPicPr>
          <p:cNvPr id="14" name="LOAC_Trailer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31902" y="1196975"/>
            <a:ext cx="64643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4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AND STRATEGY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pPr algn="ctr"/>
            <a:r>
              <a:rPr lang="en-US" dirty="0" smtClean="0"/>
              <a:t>Sustainable Development Strategy</a:t>
            </a:r>
          </a:p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0" y="2174875"/>
            <a:ext cx="4497388" cy="3951288"/>
          </a:xfrm>
        </p:spPr>
        <p:txBody>
          <a:bodyPr>
            <a:normAutofit/>
          </a:bodyPr>
          <a:lstStyle/>
          <a:p>
            <a:pPr lvl="1">
              <a:buNone/>
            </a:pPr>
            <a:r>
              <a:rPr lang="en-US" dirty="0" smtClean="0"/>
              <a:t>    “Developing an underlying vision through consensual, effective, and iterative process; and going on to set objectives, identify the mean of achieving them, and then monitor the achievement as a guide to the next round of this learning process.”</a:t>
            </a:r>
          </a:p>
          <a:p>
            <a:pPr marL="914400" lvl="2" indent="0">
              <a:buNone/>
            </a:pP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80332"/>
            <a:ext cx="4041775" cy="639762"/>
          </a:xfrm>
        </p:spPr>
        <p:txBody>
          <a:bodyPr>
            <a:normAutofit fontScale="325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pPr algn="ctr"/>
            <a:r>
              <a:rPr lang="en-US" sz="6200" dirty="0" smtClean="0"/>
              <a:t>Activity-Goal Alignment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342900" lvl="1" indent="-342900">
              <a:buNone/>
            </a:pPr>
            <a:r>
              <a:rPr lang="en-US" dirty="0" smtClean="0"/>
              <a:t>	“Ensures that a correct balance of game-like attributes are included for motivation, but that the activities within the game are meaningful, and therefore exist as more than just a means to an end.”</a:t>
            </a:r>
          </a:p>
          <a:p>
            <a:endParaRPr lang="en-US" dirty="0"/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4716285"/>
            <a:ext cx="1575919" cy="140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857" y="4478868"/>
            <a:ext cx="2470943" cy="164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58677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469&quot;&gt;&lt;object type=&quot;3&quot; unique_id=&quot;10470&quot;&gt;&lt;property id=&quot;20148&quot; value=&quot;5&quot;/&gt;&lt;property id=&quot;20300&quot; value=&quot;Slide 1 - &amp;quot;TEAM PLAYERS BRING SIM SUCCESS&amp;#x0D;&amp;#x0A;&amp;quot;&quot;/&gt;&lt;property id=&quot;20307&quot; value=&quot;256&quot;/&gt;&lt;/object&gt;&lt;object type=&quot;3&quot; unique_id=&quot;10471&quot;&gt;&lt;property id=&quot;20148&quot; value=&quot;5&quot;/&gt;&lt;property id=&quot;20300&quot; value=&quot;Slide 2 - &amp;quot;WHO WE ARE&amp;quot;&quot;/&gt;&lt;property id=&quot;20307&quot; value=&quot;257&quot;/&gt;&lt;/object&gt;&lt;object type=&quot;3&quot; unique_id=&quot;10472&quot;&gt;&lt;property id=&quot;20148&quot; value=&quot;5&quot;/&gt;&lt;property id=&quot;20300&quot; value=&quot;Slide 3 - &amp;quot;AGENDA&amp;quot;&quot;/&gt;&lt;property id=&quot;20307&quot; value=&quot;259&quot;/&gt;&lt;/object&gt;&lt;object type=&quot;3&quot; unique_id=&quot;10473&quot;&gt;&lt;property id=&quot;20148&quot; value=&quot;5&quot;/&gt;&lt;property id=&quot;20300&quot; value=&quot;Slide 4 - &amp;quot;THE CLIENT: JAG SCHOOL&amp;quot;&quot;/&gt;&lt;property id=&quot;20307&quot; value=&quot;260&quot;/&gt;&lt;/object&gt;&lt;object type=&quot;3&quot; unique_id=&quot;10474&quot;&gt;&lt;property id=&quot;20148&quot; value=&quot;5&quot;/&gt;&lt;property id=&quot;20300&quot; value=&quot;Slide 6 - &amp;quot;SIMS &amp;amp; SERIOUS GAMES&amp;quot;&quot;/&gt;&lt;property id=&quot;20307&quot; value=&quot;261&quot;/&gt;&lt;/object&gt;&lt;object type=&quot;3&quot; unique_id=&quot;10475&quot;&gt;&lt;property id=&quot;20148&quot; value=&quot;5&quot;/&gt;&lt;property id=&quot;20300&quot; value=&quot;Slide 22 - &amp;quot;CONTACT INFORMATION&amp;quot;&quot;/&gt;&lt;property id=&quot;20307&quot; value=&quot;258&quot;/&gt;&lt;/object&gt;&lt;object type=&quot;3&quot; unique_id=&quot;10597&quot;&gt;&lt;property id=&quot;20148&quot; value=&quot;5&quot;/&gt;&lt;property id=&quot;20300&quot; value=&quot;Slide 7 - &amp;quot;BENEFITS &amp;quot;&quot;/&gt;&lt;property id=&quot;20307&quot; value=&quot;263&quot;/&gt;&lt;/object&gt;&lt;object type=&quot;3&quot; unique_id=&quot;10598&quot;&gt;&lt;property id=&quot;20148&quot; value=&quot;5&quot;/&gt;&lt;property id=&quot;20300&quot; value=&quot;Slide 8 - &amp;quot;LAW OF WAR INTERACTIVE TRAINER&amp;quot;&quot;/&gt;&lt;property id=&quot;20307&quot; value=&quot;264&quot;/&gt;&lt;/object&gt;&lt;object type=&quot;3&quot; unique_id=&quot;10600&quot;&gt;&lt;property id=&quot;20148&quot; value=&quot;5&quot;/&gt;&lt;property id=&quot;20300&quot; value=&quot;Slide 12 - &amp;quot;THE TEAM &amp;quot;&quot;/&gt;&lt;property id=&quot;20307&quot; value=&quot;266&quot;/&gt;&lt;/object&gt;&lt;object type=&quot;3&quot; unique_id=&quot;10601&quot;&gt;&lt;property id=&quot;20148&quot; value=&quot;5&quot;/&gt;&lt;property id=&quot;20300&quot; value=&quot;Slide 13 - &amp;quot;TEAM STRUCTURE&amp;quot;&quot;/&gt;&lt;property id=&quot;20307&quot; value=&quot;267&quot;/&gt;&lt;/object&gt;&lt;object type=&quot;3&quot; unique_id=&quot;10602&quot;&gt;&lt;property id=&quot;20148&quot; value=&quot;5&quot;/&gt;&lt;property id=&quot;20300&quot; value=&quot;Slide 14 - &amp;quot;CHALLENGES OVERVIEW&amp;quot;&quot;/&gt;&lt;property id=&quot;20307&quot; value=&quot;268&quot;/&gt;&lt;/object&gt;&lt;object type=&quot;3&quot; unique_id=&quot;10608&quot;&gt;&lt;property id=&quot;20148&quot; value=&quot;5&quot;/&gt;&lt;property id=&quot;20300&quot; value=&quot;Slide 15 - &amp;quot;ACTIVITY&amp;quot;&quot;/&gt;&lt;property id=&quot;20307&quot; value=&quot;269&quot;/&gt;&lt;/object&gt;&lt;object type=&quot;3&quot; unique_id=&quot;10609&quot;&gt;&lt;property id=&quot;20148&quot; value=&quot;5&quot;/&gt;&lt;property id=&quot;20300&quot; value=&quot;Slide 17 - &amp;quot;CHALLENGE #1: &amp;#x0D;&amp;#x0A;TIME&amp;quot;&quot;/&gt;&lt;property id=&quot;20307&quot; value=&quot;270&quot;/&gt;&lt;/object&gt;&lt;object type=&quot;3&quot; unique_id=&quot;10610&quot;&gt;&lt;property id=&quot;20148&quot; value=&quot;5&quot;/&gt;&lt;property id=&quot;20300&quot; value=&quot;Slide 18 - &amp;quot;CHALLENGE #2: &amp;#x0D;&amp;#x0A;RESOURCES&amp;quot;&quot;/&gt;&lt;property id=&quot;20307&quot; value=&quot;271&quot;/&gt;&lt;/object&gt;&lt;object type=&quot;3&quot; unique_id=&quot;10611&quot;&gt;&lt;property id=&quot;20148&quot; value=&quot;5&quot;/&gt;&lt;property id=&quot;20300&quot; value=&quot;Slide 19 - &amp;quot;CHALLENGE #3: &amp;#x0D;&amp;#x0A;VOLUME &amp;quot;&quot;/&gt;&lt;property id=&quot;20307&quot; value=&quot;272&quot;/&gt;&lt;/object&gt;&lt;object type=&quot;3&quot; unique_id=&quot;10612&quot;&gt;&lt;property id=&quot;20148&quot; value=&quot;5&quot;/&gt;&lt;property id=&quot;20300&quot; value=&quot;Slide 20 - &amp;quot;CHALLENGE #4: &amp;#x0D;&amp;#x0A;CONSISTENCY&amp;quot;&quot;/&gt;&lt;property id=&quot;20307&quot; value=&quot;273&quot;/&gt;&lt;/object&gt;&lt;object type=&quot;3&quot; unique_id=&quot;10613&quot;&gt;&lt;property id=&quot;20148&quot; value=&quot;5&quot;/&gt;&lt;property id=&quot;20300&quot; value=&quot;Slide 21&quot;/&gt;&lt;property id=&quot;20307&quot; value=&quot;274&quot;/&gt;&lt;/object&gt;&lt;object type=&quot;3&quot; unique_id=&quot;10615&quot;&gt;&lt;property id=&quot;20148&quot; value=&quot;5&quot;/&gt;&lt;property id=&quot;20300&quot; value=&quot;Slide 5 - &amp;quot;JAG PROJECT&amp;quot;&quot;/&gt;&lt;property id=&quot;20307&quot; value=&quot;279&quot;/&gt;&lt;/object&gt;&lt;object type=&quot;3&quot; unique_id=&quot;10616&quot;&gt;&lt;property id=&quot;20148&quot; value=&quot;5&quot;/&gt;&lt;property id=&quot;20300&quot; value=&quot;Slide 9 - &amp;quot;PROCESS AND STRATEGY&amp;quot;&quot;/&gt;&lt;property id=&quot;20307&quot; value=&quot;281&quot;/&gt;&lt;/object&gt;&lt;object type=&quot;3&quot; unique_id=&quot;10617&quot;&gt;&lt;property id=&quot;20148&quot; value=&quot;5&quot;/&gt;&lt;property id=&quot;20300&quot; value=&quot;Slide 10 - &amp;quot;SUSTAINABLE DEVELOPMENT STRATEGY&amp;quot;&quot;/&gt;&lt;property id=&quot;20307&quot; value=&quot;282&quot;/&gt;&lt;/object&gt;&lt;object type=&quot;3&quot; unique_id=&quot;10618&quot;&gt;&lt;property id=&quot;20148&quot; value=&quot;5&quot;/&gt;&lt;property id=&quot;20300&quot; value=&quot;Slide 11 - &amp;quot;ACTIVITY-GOAL ALIGNMENT&amp;quot;&quot;/&gt;&lt;property id=&quot;20307&quot; value=&quot;283&quot;/&gt;&lt;/object&gt;&lt;object type=&quot;3&quot; unique_id=&quot;10621&quot;&gt;&lt;property id=&quot;20148&quot; value=&quot;5&quot;/&gt;&lt;property id=&quot;20300&quot; value=&quot;Slide 16 - &amp;quot;ACTIVITY U.S. COAST GUARD ANALYSIS&amp;quot;&quot;/&gt;&lt;property id=&quot;20307&quot; value=&quot;280&quot;/&gt;&lt;/object&gt;&lt;/object&gt;&lt;object type=&quot;8&quot; unique_id=&quot;1048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</TotalTime>
  <Words>670</Words>
  <Application>Microsoft Office PowerPoint</Application>
  <PresentationFormat>On-screen Show (4:3)</PresentationFormat>
  <Paragraphs>173</Paragraphs>
  <Slides>22</Slides>
  <Notes>22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Custom Design</vt:lpstr>
      <vt:lpstr>TEAM PLAYERS BRING SIM SUCCESS </vt:lpstr>
      <vt:lpstr>WHO WE ARE</vt:lpstr>
      <vt:lpstr>AGENDA</vt:lpstr>
      <vt:lpstr>THE CLIENT: JAG SCHOOL</vt:lpstr>
      <vt:lpstr>JAG PROJECT</vt:lpstr>
      <vt:lpstr>SIMS &amp; SERIOUS GAMES</vt:lpstr>
      <vt:lpstr>BENEFITS </vt:lpstr>
      <vt:lpstr>LAW OF WAR INTERACTIVE TRAINER</vt:lpstr>
      <vt:lpstr>PROCESS AND STRATEGY</vt:lpstr>
      <vt:lpstr>SUSTAINABLE DEVELOPMENT STRATEGY</vt:lpstr>
      <vt:lpstr>ACTIVITY-GOAL ALIGNMENT</vt:lpstr>
      <vt:lpstr>THE TEAM </vt:lpstr>
      <vt:lpstr>TEAM STRUCTURE</vt:lpstr>
      <vt:lpstr>CHALLENGES OVERVIEW</vt:lpstr>
      <vt:lpstr>ACTIVITY</vt:lpstr>
      <vt:lpstr>ACTIVITY U.S. COAST GUARD ANALYSIS</vt:lpstr>
      <vt:lpstr>CHALLENGE #1:  TIME</vt:lpstr>
      <vt:lpstr>CHALLENGE #2:  RESOURCES</vt:lpstr>
      <vt:lpstr>CHALLENGE #3:  VOLUME </vt:lpstr>
      <vt:lpstr>CHALLENGE #4:  CONSISTENCY</vt:lpstr>
      <vt:lpstr>PowerPoint Presentation</vt:lpstr>
      <vt:lpstr>CONTACT INFORMATION</vt:lpstr>
    </vt:vector>
  </TitlesOfParts>
  <Company>C2 Technology,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Evren Bilghan</dc:creator>
  <cp:lastModifiedBy>bsostak</cp:lastModifiedBy>
  <cp:revision>181</cp:revision>
  <cp:lastPrinted>2013-04-29T22:05:51Z</cp:lastPrinted>
  <dcterms:created xsi:type="dcterms:W3CDTF">2013-04-24T15:45:17Z</dcterms:created>
  <dcterms:modified xsi:type="dcterms:W3CDTF">2013-04-29T22:09:46Z</dcterms:modified>
</cp:coreProperties>
</file>