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5" r:id="rId4"/>
    <p:sldId id="277" r:id="rId5"/>
    <p:sldId id="279" r:id="rId6"/>
    <p:sldId id="282" r:id="rId7"/>
    <p:sldId id="258" r:id="rId8"/>
    <p:sldId id="259" r:id="rId9"/>
    <p:sldId id="274" r:id="rId10"/>
    <p:sldId id="260" r:id="rId11"/>
    <p:sldId id="287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3" r:id="rId22"/>
    <p:sldId id="283" r:id="rId23"/>
    <p:sldId id="286" r:id="rId24"/>
    <p:sldId id="284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F32A"/>
    <a:srgbClr val="4B4BFF"/>
    <a:srgbClr val="3333FF"/>
    <a:srgbClr val="3366FF"/>
    <a:srgbClr val="FF9900"/>
    <a:srgbClr val="0033CC"/>
    <a:srgbClr val="CCECFF"/>
    <a:srgbClr val="FDFD0B"/>
    <a:srgbClr val="000099"/>
    <a:srgbClr val="FFF1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99" autoAdjust="0"/>
  </p:normalViewPr>
  <p:slideViewPr>
    <p:cSldViewPr>
      <p:cViewPr varScale="1">
        <p:scale>
          <a:sx n="90" d="100"/>
          <a:sy n="90" d="100"/>
        </p:scale>
        <p:origin x="-3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1836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0421A28-3396-441A-9AB3-B2BEB55B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3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A586803-71E2-480B-80B7-BC76CD53BDE2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3C4D02-C4F6-40F2-B894-6C4D13837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89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JtuCA4vq2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youtube.com/watch?v=1rOw4JQqs6A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experiencepoint.com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 smtClean="0"/>
              <a:t>WOW:</a:t>
            </a:r>
            <a:r>
              <a:rPr lang="en-US" baseline="0" dirty="0" smtClean="0"/>
              <a:t> </a:t>
            </a:r>
            <a:r>
              <a:rPr lang="en-US" dirty="0">
                <a:hlinkClick r:id="rId3"/>
              </a:rPr>
              <a:t>http://www.youtube.com/watch?v=nJtuCA4vq2g</a:t>
            </a:r>
            <a:endParaRPr lang="en-US" dirty="0"/>
          </a:p>
          <a:p>
            <a:r>
              <a:rPr lang="en-US" dirty="0" smtClean="0"/>
              <a:t>Wheel of Fortune: </a:t>
            </a:r>
            <a:r>
              <a:rPr lang="en-US" dirty="0">
                <a:hlinkClick r:id="rId4"/>
              </a:rPr>
              <a:t>http://www.youtube.com/watch?v=1rOw4JQqs6A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17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iStock</a:t>
            </a:r>
            <a:r>
              <a:rPr lang="en-US" dirty="0" smtClean="0"/>
              <a:t> #9367206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67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iStock</a:t>
            </a:r>
            <a:r>
              <a:rPr lang="en-US" dirty="0" smtClean="0"/>
              <a:t> #11696222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67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iStock</a:t>
            </a:r>
            <a:r>
              <a:rPr lang="en-US" dirty="0" smtClean="0"/>
              <a:t> #8250324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146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iStock</a:t>
            </a:r>
            <a:r>
              <a:rPr lang="en-US" dirty="0" smtClean="0"/>
              <a:t> #3288723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51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SES Office—</a:t>
            </a:r>
            <a:r>
              <a:rPr lang="en-US" dirty="0" err="1" smtClean="0"/>
              <a:t>iStock</a:t>
            </a:r>
            <a:r>
              <a:rPr lang="en-US" dirty="0" smtClean="0"/>
              <a:t> # 16767675</a:t>
            </a:r>
          </a:p>
          <a:p>
            <a:r>
              <a:rPr lang="en-US" dirty="0" smtClean="0"/>
              <a:t>Junk drawer—iStock#20194746</a:t>
            </a:r>
          </a:p>
          <a:p>
            <a:r>
              <a:rPr lang="en-US" dirty="0" smtClean="0"/>
              <a:t>Maze—</a:t>
            </a:r>
            <a:r>
              <a:rPr lang="en-US" dirty="0" err="1" smtClean="0"/>
              <a:t>iStock</a:t>
            </a:r>
            <a:r>
              <a:rPr lang="en-US" dirty="0" smtClean="0"/>
              <a:t> #11608458</a:t>
            </a:r>
          </a:p>
          <a:p>
            <a:r>
              <a:rPr lang="en-US" dirty="0" smtClean="0"/>
              <a:t>Documents—</a:t>
            </a:r>
            <a:r>
              <a:rPr lang="en-US" dirty="0" err="1" smtClean="0"/>
              <a:t>iStock</a:t>
            </a:r>
            <a:r>
              <a:rPr lang="en-US" dirty="0" smtClean="0"/>
              <a:t> #4581445</a:t>
            </a:r>
          </a:p>
          <a:p>
            <a:r>
              <a:rPr lang="en-US" dirty="0" smtClean="0"/>
              <a:t>Staff—</a:t>
            </a:r>
            <a:r>
              <a:rPr lang="en-US" dirty="0" err="1" smtClean="0"/>
              <a:t>iStock</a:t>
            </a:r>
            <a:r>
              <a:rPr lang="en-US" dirty="0" smtClean="0"/>
              <a:t> #23838584</a:t>
            </a:r>
          </a:p>
          <a:p>
            <a:r>
              <a:rPr lang="en-US" dirty="0" smtClean="0"/>
              <a:t>Briefing—</a:t>
            </a:r>
            <a:r>
              <a:rPr lang="en-US" dirty="0" err="1" smtClean="0"/>
              <a:t>iStock</a:t>
            </a:r>
            <a:r>
              <a:rPr lang="en-US" dirty="0" smtClean="0"/>
              <a:t> #4516916</a:t>
            </a:r>
          </a:p>
          <a:p>
            <a:r>
              <a:rPr lang="en-US" dirty="0" smtClean="0"/>
              <a:t>Staffing Issue—</a:t>
            </a:r>
            <a:r>
              <a:rPr lang="en-US" dirty="0" err="1" smtClean="0"/>
              <a:t>iStock</a:t>
            </a:r>
            <a:r>
              <a:rPr lang="en-US" dirty="0" smtClean="0"/>
              <a:t> #21584341</a:t>
            </a:r>
          </a:p>
          <a:p>
            <a:r>
              <a:rPr lang="en-US" dirty="0" smtClean="0"/>
              <a:t>Sell Your Ideas—</a:t>
            </a:r>
            <a:r>
              <a:rPr lang="en-US" dirty="0" err="1" smtClean="0"/>
              <a:t>iStock</a:t>
            </a:r>
            <a:r>
              <a:rPr lang="en-US" dirty="0" smtClean="0"/>
              <a:t> #518332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04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SES Office—</a:t>
            </a:r>
            <a:r>
              <a:rPr lang="en-US" dirty="0" err="1" smtClean="0"/>
              <a:t>iStock</a:t>
            </a:r>
            <a:r>
              <a:rPr lang="en-US" dirty="0" smtClean="0"/>
              <a:t> # 16767675</a:t>
            </a:r>
          </a:p>
          <a:p>
            <a:r>
              <a:rPr lang="en-US" dirty="0" smtClean="0"/>
              <a:t>Junk drawer—iStock#20194746</a:t>
            </a:r>
          </a:p>
          <a:p>
            <a:r>
              <a:rPr lang="en-US" dirty="0" smtClean="0"/>
              <a:t>Maze—</a:t>
            </a:r>
            <a:r>
              <a:rPr lang="en-US" dirty="0" err="1" smtClean="0"/>
              <a:t>iStock</a:t>
            </a:r>
            <a:r>
              <a:rPr lang="en-US" dirty="0" smtClean="0"/>
              <a:t> #11608458</a:t>
            </a:r>
          </a:p>
          <a:p>
            <a:r>
              <a:rPr lang="en-US" dirty="0" smtClean="0"/>
              <a:t>Documents—</a:t>
            </a:r>
            <a:r>
              <a:rPr lang="en-US" dirty="0" err="1" smtClean="0"/>
              <a:t>iStock</a:t>
            </a:r>
            <a:r>
              <a:rPr lang="en-US" dirty="0" smtClean="0"/>
              <a:t> #4581445</a:t>
            </a:r>
          </a:p>
          <a:p>
            <a:r>
              <a:rPr lang="en-US" dirty="0" smtClean="0"/>
              <a:t>Staff—</a:t>
            </a:r>
            <a:r>
              <a:rPr lang="en-US" dirty="0" err="1" smtClean="0"/>
              <a:t>iStock</a:t>
            </a:r>
            <a:r>
              <a:rPr lang="en-US" dirty="0" smtClean="0"/>
              <a:t> #23838584</a:t>
            </a:r>
          </a:p>
          <a:p>
            <a:r>
              <a:rPr lang="en-US" dirty="0" smtClean="0"/>
              <a:t>Briefing—</a:t>
            </a:r>
            <a:r>
              <a:rPr lang="en-US" dirty="0" err="1" smtClean="0"/>
              <a:t>iStock</a:t>
            </a:r>
            <a:r>
              <a:rPr lang="en-US" dirty="0" smtClean="0"/>
              <a:t> #4516916</a:t>
            </a:r>
          </a:p>
          <a:p>
            <a:r>
              <a:rPr lang="en-US" dirty="0" smtClean="0"/>
              <a:t>Staffing Issue—</a:t>
            </a:r>
            <a:r>
              <a:rPr lang="en-US" dirty="0" err="1" smtClean="0"/>
              <a:t>iStock</a:t>
            </a:r>
            <a:r>
              <a:rPr lang="en-US" dirty="0" smtClean="0"/>
              <a:t> #21584341</a:t>
            </a:r>
          </a:p>
          <a:p>
            <a:r>
              <a:rPr lang="en-US" dirty="0" smtClean="0"/>
              <a:t>Sell Your Ideas—</a:t>
            </a:r>
            <a:r>
              <a:rPr lang="en-US" dirty="0" err="1" smtClean="0"/>
              <a:t>iStock</a:t>
            </a:r>
            <a:r>
              <a:rPr lang="en-US" dirty="0" smtClean="0"/>
              <a:t> #518332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04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>
                <a:hlinkClick r:id="rId3"/>
              </a:rPr>
              <a:t>https://login.experiencepoint.com</a:t>
            </a:r>
            <a:endParaRPr lang="en-US" u="sng" dirty="0"/>
          </a:p>
          <a:p>
            <a:endParaRPr lang="en-US" u="sng" dirty="0"/>
          </a:p>
          <a:p>
            <a:r>
              <a:rPr lang="en-US" dirty="0"/>
              <a:t>9nc4q3j5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35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6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C4D02-C4F6-40F2-B894-6C4D1383795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6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44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52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44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46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27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64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Gam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88"/>
            <a:ext cx="8229600" cy="715962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C:\Users\bladino\Desktop\TOC\images\C_&amp;_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291" y="6541333"/>
            <a:ext cx="271371" cy="32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bladino\Desktop\TOC\images\DCPAS-plain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6555605"/>
            <a:ext cx="855361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302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87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8600"/>
            <a:ext cx="8686800" cy="6217920"/>
          </a:xfrm>
          <a:prstGeom prst="rect">
            <a:avLst/>
          </a:prstGeom>
          <a:solidFill>
            <a:schemeClr val="bg1"/>
          </a:solidFill>
          <a:ln w="25400">
            <a:solidFill>
              <a:srgbClr val="000099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0" y="6477000"/>
            <a:ext cx="4038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D8ABEAF9-E3E0-4C92-8FB2-35A4ECD40B1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218" name="Picture 2" descr="C:\Users\bladino\Desktop\TOC\images\C_&amp;_2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22" y="6464333"/>
            <a:ext cx="348905" cy="41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bladino\Desktop\TOC\images\DCPAS-plain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19" y="6488875"/>
            <a:ext cx="1045560" cy="33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5" r:id="rId7"/>
    <p:sldLayoutId id="214748384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4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4"/>
        </a:buClr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mailto:cynthia.way@cpms.osd.mil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c2ti.com/" TargetMode="External"/><Relationship Id="rId5" Type="http://schemas.openxmlformats.org/officeDocument/2006/relationships/hyperlink" Target="mailto:cescribano@c2ti.com" TargetMode="External"/><Relationship Id="rId4" Type="http://schemas.openxmlformats.org/officeDocument/2006/relationships/hyperlink" Target="http://www.cpms.osd.mi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ladino\Desktop\TOC\images\iStock_000006487738_BusinessManJoystick_Medium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304145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92175"/>
            <a:ext cx="8458200" cy="1470025"/>
          </a:xfrm>
        </p:spPr>
        <p:txBody>
          <a:bodyPr>
            <a:noAutofit/>
          </a:bodyPr>
          <a:lstStyle/>
          <a:p>
            <a:pPr algn="l">
              <a:tabLst>
                <a:tab pos="6234113" algn="ctr"/>
                <a:tab pos="7713663" algn="r"/>
              </a:tabLst>
            </a:pPr>
            <a:r>
              <a:rPr lang="en-US" sz="4000" b="1" dirty="0">
                <a:solidFill>
                  <a:schemeClr val="accent3"/>
                </a:solidFill>
              </a:rPr>
              <a:t>Transforming </a:t>
            </a:r>
            <a:r>
              <a:rPr lang="en-US" sz="4000" b="1" dirty="0" smtClean="0">
                <a:solidFill>
                  <a:schemeClr val="accent3"/>
                </a:solidFill>
              </a:rPr>
              <a:t>Leadership </a:t>
            </a:r>
            <a:r>
              <a:rPr lang="en-US" sz="4000" b="1" dirty="0">
                <a:solidFill>
                  <a:schemeClr val="accent3"/>
                </a:solidFill>
              </a:rPr>
              <a:t>Potential into </a:t>
            </a:r>
            <a:r>
              <a:rPr lang="en-US" sz="4000" b="1" dirty="0" smtClean="0">
                <a:solidFill>
                  <a:schemeClr val="accent3"/>
                </a:solidFill>
              </a:rPr>
              <a:t/>
            </a:r>
            <a:br>
              <a:rPr lang="en-US" sz="4000" b="1" dirty="0" smtClean="0">
                <a:solidFill>
                  <a:schemeClr val="accent3"/>
                </a:solidFill>
              </a:rPr>
            </a:br>
            <a:r>
              <a:rPr lang="en-US" sz="4000" b="1" dirty="0" smtClean="0">
                <a:solidFill>
                  <a:schemeClr val="accent3"/>
                </a:solidFill>
              </a:rPr>
              <a:t>Performance through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33800"/>
            <a:ext cx="6400800" cy="1752600"/>
          </a:xfrm>
        </p:spPr>
        <p:txBody>
          <a:bodyPr/>
          <a:lstStyle/>
          <a:p>
            <a:pPr algn="l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  <a:t>TOC: April 29, 2013</a:t>
            </a:r>
          </a:p>
          <a:p>
            <a:pPr algn="l"/>
            <a:endParaRPr lang="en-US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</a:endParaRPr>
          </a:p>
          <a:p>
            <a:pPr algn="l">
              <a:tabLst>
                <a:tab pos="2292350" algn="l"/>
              </a:tabLst>
            </a:pP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  <a:t>Cynthia Way	Claudia </a:t>
            </a:r>
            <a:r>
              <a:rPr lang="en-US" sz="1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  <a:t>Escribano</a:t>
            </a: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  <a:t/>
            </a:r>
            <a:b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</a:b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  <a:t>DCPAS	C</a:t>
            </a:r>
            <a:r>
              <a:rPr lang="en-US" sz="18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  <a:t>2</a:t>
            </a: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</a:rPr>
              <a:t> Technologies, Inc.</a:t>
            </a:r>
            <a:endParaRPr lang="en-US" sz="1800" b="1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</a:endParaRPr>
          </a:p>
        </p:txBody>
      </p:sp>
      <p:pic>
        <p:nvPicPr>
          <p:cNvPr id="6" name="Picture 3" descr="C:\Users\bladino\Desktop\TOC\DCPAS-Logo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289528"/>
            <a:ext cx="1418204" cy="72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98662" y="1524000"/>
            <a:ext cx="302839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Serious </a:t>
            </a:r>
          </a:p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Gaming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7" name="Picture 3" descr="C:\Users\bladino\Desktop\TOC\C2 logo_standar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188669"/>
            <a:ext cx="1974850" cy="93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465125"/>
            <a:ext cx="2133600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8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ladino\Desktop\TOC\images\iStock_000009367206_GoingAround_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12" y="1828800"/>
            <a:ext cx="7526866" cy="4572000"/>
          </a:xfrm>
          <a:prstGeom prst="rect">
            <a:avLst/>
          </a:prstGeom>
          <a:noFill/>
          <a:scene3d>
            <a:camera prst="isometricOffAxis2Left">
              <a:rot lat="1800000" lon="12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pPr algn="l">
              <a:tabLst>
                <a:tab pos="8005763" algn="r"/>
              </a:tabLst>
            </a:pPr>
            <a:r>
              <a:rPr lang="en-US" sz="4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 is the only way the highest intelligence of humankind can unfold.</a:t>
            </a:r>
            <a:r>
              <a:rPr lang="en-US" sz="4000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i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	</a:t>
            </a:r>
            <a:r>
              <a:rPr lang="en-US" sz="3200" b="1" dirty="0" smtClean="0"/>
              <a:t>--</a:t>
            </a:r>
            <a:r>
              <a:rPr lang="en-US" sz="3200" b="1" dirty="0" smtClean="0"/>
              <a:t>Joseph </a:t>
            </a:r>
            <a:r>
              <a:rPr lang="en-US" sz="3200" b="1" dirty="0"/>
              <a:t>Chilton Pearce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7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Are You Ready to Play?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Using gaming has been shown to increase  learner’s retention by _________%. 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304800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z="5400" b="1" dirty="0" smtClean="0">
                <a:ln>
                  <a:solidFill>
                    <a:srgbClr val="FFF10E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20</a:t>
            </a:r>
            <a:endParaRPr lang="en-US" sz="5400" b="1" dirty="0">
              <a:ln>
                <a:solidFill>
                  <a:srgbClr val="FFF10E"/>
                </a:solidFill>
                <a:prstDash val="solid"/>
              </a:ln>
              <a:solidFill>
                <a:srgbClr val="8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7200" y="4191000"/>
            <a:ext cx="46435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(</a:t>
            </a:r>
            <a:r>
              <a:rPr lang="en-US" sz="2800" b="1" i="1" dirty="0" err="1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Haystead</a:t>
            </a:r>
            <a:r>
              <a:rPr lang="en-US" sz="2800" b="1" i="1" dirty="0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&amp; </a:t>
            </a:r>
            <a:r>
              <a:rPr lang="en-US" sz="2800" b="1" i="1" dirty="0" err="1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Marzano</a:t>
            </a:r>
            <a:r>
              <a:rPr lang="en-US" sz="2800" b="1" i="1" dirty="0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, 2009</a:t>
            </a:r>
            <a:r>
              <a:rPr lang="en-US" sz="2800" b="1" i="1" dirty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3</a:t>
            </a:fld>
            <a:endParaRPr lang="en-US"/>
          </a:p>
        </p:txBody>
      </p:sp>
      <p:pic>
        <p:nvPicPr>
          <p:cNvPr id="4098" name="Picture 2" descr="C:\Users\bladino\Desktop\TOC\images\iStock_000014836749_ScrreenGamePad_Extra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85910"/>
            <a:ext cx="2895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92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</a:rPr>
              <a:t>Are You Ready to Play?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800" dirty="0"/>
              <a:t>Gaming environments </a:t>
            </a:r>
            <a:r>
              <a:rPr lang="en-US" sz="4800" dirty="0" smtClean="0"/>
              <a:t>need </a:t>
            </a:r>
            <a:r>
              <a:rPr lang="en-US" sz="4800" dirty="0"/>
              <a:t>to engage </a:t>
            </a:r>
            <a:r>
              <a:rPr lang="en-US" sz="4800" dirty="0" smtClean="0"/>
              <a:t>both</a:t>
            </a:r>
          </a:p>
          <a:p>
            <a:pPr marL="0" indent="0" algn="ctr">
              <a:spcBef>
                <a:spcPts val="1500"/>
              </a:spcBef>
              <a:buNone/>
            </a:pPr>
            <a:r>
              <a:rPr lang="en-US" sz="4800" dirty="0" smtClean="0"/>
              <a:t> </a:t>
            </a:r>
            <a:r>
              <a:rPr lang="en-US" sz="4000" dirty="0" smtClean="0"/>
              <a:t>_____________&amp;______________  </a:t>
            </a:r>
            <a:r>
              <a:rPr lang="en-US" sz="4800" dirty="0"/>
              <a:t>experiences from </a:t>
            </a:r>
            <a:r>
              <a:rPr lang="en-US" sz="4800" dirty="0" smtClean="0"/>
              <a:t>which </a:t>
            </a:r>
          </a:p>
          <a:p>
            <a:pPr marL="0" indent="0" algn="ctr">
              <a:buNone/>
            </a:pPr>
            <a:r>
              <a:rPr lang="en-US" sz="4800" dirty="0"/>
              <a:t>m</a:t>
            </a:r>
            <a:r>
              <a:rPr lang="en-US" sz="4800" dirty="0" smtClean="0"/>
              <a:t>eaning is </a:t>
            </a:r>
            <a:r>
              <a:rPr lang="en-US" sz="4800" dirty="0"/>
              <a:t>created.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0" y="3048000"/>
            <a:ext cx="2971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n>
                  <a:solidFill>
                    <a:srgbClr val="FFF10E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cognitive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048000"/>
            <a:ext cx="3200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n>
                  <a:solidFill>
                    <a:srgbClr val="FFF10E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emotional</a:t>
            </a:r>
          </a:p>
        </p:txBody>
      </p:sp>
      <p:sp>
        <p:nvSpPr>
          <p:cNvPr id="2" name="Rectangle 1"/>
          <p:cNvSpPr/>
          <p:nvPr/>
        </p:nvSpPr>
        <p:spPr>
          <a:xfrm>
            <a:off x="5392397" y="5623578"/>
            <a:ext cx="3440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i="1" dirty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(Kolb and Kolb, </a:t>
            </a:r>
            <a:r>
              <a:rPr lang="en-US" sz="2800" b="1" i="1" dirty="0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2010)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4</a:t>
            </a:fld>
            <a:endParaRPr lang="en-US"/>
          </a:p>
        </p:txBody>
      </p:sp>
      <p:pic>
        <p:nvPicPr>
          <p:cNvPr id="3074" name="Picture 2" descr="C:\Users\bladino\Desktop\TOC\images\iStock_000001697442_joystick_ExtraSmal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833037"/>
            <a:ext cx="20574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34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</a:rPr>
              <a:t>Are You Ready to Play?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Gameplay is considered an important method for the development and formation of  </a:t>
            </a:r>
            <a:r>
              <a:rPr lang="en-US" sz="4800" dirty="0" smtClean="0"/>
              <a:t>_________, _________, ________, &amp; _________</a:t>
            </a:r>
            <a:r>
              <a:rPr lang="en-US" sz="3600" dirty="0" smtClean="0"/>
              <a:t>.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819400" y="5562600"/>
            <a:ext cx="6175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(Cole, 1996; Piaget, 1951; </a:t>
            </a:r>
            <a:r>
              <a:rPr lang="en-US" sz="2800" b="1" i="1" dirty="0" err="1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Rogoff</a:t>
            </a:r>
            <a:r>
              <a:rPr lang="en-US" sz="2800" b="1" i="1" dirty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en-US" sz="2800" b="1" i="1" dirty="0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1990)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3733800"/>
            <a:ext cx="5828677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dirty="0" smtClean="0">
                <a:ln>
                  <a:solidFill>
                    <a:srgbClr val="FFF10E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Thinking      identities</a:t>
            </a:r>
            <a:endParaRPr lang="en-US" sz="5000" b="1" dirty="0">
              <a:ln>
                <a:solidFill>
                  <a:srgbClr val="FFF10E"/>
                </a:solidFill>
                <a:prstDash val="solid"/>
              </a:ln>
              <a:solidFill>
                <a:srgbClr val="8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en-US" sz="5000" b="1" dirty="0" smtClean="0">
                <a:ln>
                  <a:solidFill>
                    <a:srgbClr val="FFF10E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5000" b="1" dirty="0">
                <a:ln>
                  <a:solidFill>
                    <a:srgbClr val="FFF10E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values </a:t>
            </a:r>
            <a:r>
              <a:rPr lang="en-US" sz="5000" b="1" dirty="0" smtClean="0">
                <a:ln>
                  <a:solidFill>
                    <a:srgbClr val="FFF10E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       norms </a:t>
            </a:r>
            <a:endParaRPr lang="en-US" sz="5000" b="1" dirty="0">
              <a:ln>
                <a:solidFill>
                  <a:srgbClr val="FFF10E"/>
                </a:solidFill>
                <a:prstDash val="solid"/>
              </a:ln>
              <a:solidFill>
                <a:srgbClr val="8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5</a:t>
            </a:fld>
            <a:endParaRPr lang="en-US"/>
          </a:p>
        </p:txBody>
      </p:sp>
      <p:pic>
        <p:nvPicPr>
          <p:cNvPr id="9" name="Picture 2" descr="C:\Users\bladino\Desktop\TOC\images\iStock_000001697442_joystick_ExtraSmal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833037"/>
            <a:ext cx="20574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09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bladino\Desktop\TOC\images\iStock_000011696222_KidAtPlay_Medium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9"/>
          <a:stretch/>
        </p:blipFill>
        <p:spPr bwMode="auto">
          <a:xfrm>
            <a:off x="259107" y="249866"/>
            <a:ext cx="8640344" cy="615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creation of something new is not accomplished by the intellect but by the play 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instinct. </a:t>
            </a:r>
          </a:p>
          <a:p>
            <a:pPr marL="0" indent="0" algn="r">
              <a:buNone/>
            </a:pPr>
            <a:r>
              <a:rPr lang="en-US" sz="44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--Carl Jung</a:t>
            </a:r>
            <a:endParaRPr lang="en-US" sz="44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0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</a:t>
            </a:r>
            <a:r>
              <a:rPr lang="en-US" dirty="0" smtClean="0"/>
              <a:t>Explore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1600200"/>
            <a:ext cx="5486400" cy="4525963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How can </a:t>
            </a:r>
            <a:r>
              <a:rPr lang="en-US" sz="2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serious games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be used for </a:t>
            </a:r>
            <a:r>
              <a:rPr lang="en-US" sz="2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 development</a:t>
            </a:r>
            <a:r>
              <a:rPr lang="en-US" sz="2800" dirty="0" smtClean="0"/>
              <a:t>?</a:t>
            </a:r>
          </a:p>
          <a:p>
            <a:pPr lvl="0"/>
            <a:r>
              <a:rPr lang="en-US" sz="2800" dirty="0" smtClean="0"/>
              <a:t>What are the </a:t>
            </a:r>
            <a:r>
              <a:rPr lang="en-US" sz="2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</a:t>
            </a:r>
            <a:r>
              <a:rPr lang="en-US" sz="2800" dirty="0" smtClean="0"/>
              <a:t> of a game that make it </a:t>
            </a:r>
            <a:r>
              <a:rPr lang="en-US" sz="2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</a:t>
            </a:r>
            <a:r>
              <a:rPr lang="en-US" sz="2800" dirty="0" smtClean="0"/>
              <a:t> for leadership development?</a:t>
            </a:r>
          </a:p>
          <a:p>
            <a:r>
              <a:rPr lang="en-US" sz="2800" dirty="0" smtClean="0"/>
              <a:t>What are </a:t>
            </a:r>
            <a:r>
              <a:rPr lang="en-US" sz="2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best-practice strategies</a:t>
            </a:r>
            <a:r>
              <a:rPr lang="en-US" sz="2800" b="1" dirty="0" smtClean="0">
                <a:solidFill>
                  <a:schemeClr val="accent4"/>
                </a:solidFill>
              </a:rPr>
              <a:t> </a:t>
            </a:r>
            <a:r>
              <a:rPr lang="en-US" sz="2800" dirty="0" smtClean="0"/>
              <a:t>for implementing serious games in leadership development programs?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2" descr="C:\Users\bladino\Desktop\TOC\images\iStock_000009975568_Explorer_Mediu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5" b="100000" l="9982" r="89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72" r="16734"/>
          <a:stretch/>
        </p:blipFill>
        <p:spPr bwMode="auto">
          <a:xfrm>
            <a:off x="265814" y="1360968"/>
            <a:ext cx="2445488" cy="506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22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ladino\Desktop\TOC\images\iStock_000003288723_TopOfHead_Smal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126059"/>
            <a:ext cx="5229447" cy="473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115340" y="249820"/>
            <a:ext cx="5562600" cy="3352800"/>
            <a:chOff x="3115340" y="249820"/>
            <a:chExt cx="5562600" cy="3352800"/>
          </a:xfrm>
        </p:grpSpPr>
        <p:sp>
          <p:nvSpPr>
            <p:cNvPr id="5" name="Cloud Callout 4"/>
            <p:cNvSpPr/>
            <p:nvPr/>
          </p:nvSpPr>
          <p:spPr>
            <a:xfrm>
              <a:off x="3115340" y="249820"/>
              <a:ext cx="5562600" cy="3352800"/>
            </a:xfrm>
            <a:prstGeom prst="cloud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86200" y="762000"/>
              <a:ext cx="41910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Think of a project where you could use a game</a:t>
              </a:r>
              <a:endParaRPr lang="en-US" sz="40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4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SLDP_session_wrap_up_graphic.png" descr="/Users/bcollart/Desktop/C2/Stock Images/People_Globe_alt/DSLDP_session_wrap_up_graphic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 bwMode="auto">
          <a:xfrm>
            <a:off x="4495800" y="76200"/>
            <a:ext cx="4648200" cy="6197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546100"/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3600" b="1" dirty="0">
                <a:solidFill>
                  <a:schemeClr val="accent1"/>
                </a:solidFill>
              </a:rPr>
              <a:t>How do the games you played this morning relate to leadership development</a:t>
            </a:r>
            <a:r>
              <a:rPr lang="en-US" sz="3600" b="1" dirty="0" smtClean="0">
                <a:solidFill>
                  <a:schemeClr val="accent1"/>
                </a:solidFill>
              </a:rPr>
              <a:t>?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 Challenge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10</a:t>
            </a:fld>
            <a:endParaRPr lang="en-US"/>
          </a:p>
        </p:txBody>
      </p:sp>
      <p:sp>
        <p:nvSpPr>
          <p:cNvPr id="4" name="Bent-Up Arrow 3"/>
          <p:cNvSpPr/>
          <p:nvPr/>
        </p:nvSpPr>
        <p:spPr>
          <a:xfrm>
            <a:off x="4781237" y="2825656"/>
            <a:ext cx="747735" cy="692674"/>
          </a:xfrm>
          <a:prstGeom prst="bentUpArrow">
            <a:avLst/>
          </a:prstGeom>
          <a:solidFill>
            <a:schemeClr val="accent2"/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6181641" y="1721255"/>
            <a:ext cx="536361" cy="381000"/>
          </a:xfrm>
          <a:prstGeom prst="rightArrow">
            <a:avLst/>
          </a:prstGeom>
          <a:solidFill>
            <a:schemeClr val="accent2"/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248217" y="942104"/>
            <a:ext cx="2155547" cy="4328874"/>
            <a:chOff x="2248217" y="942104"/>
            <a:chExt cx="2155547" cy="4328874"/>
          </a:xfrm>
        </p:grpSpPr>
        <p:sp>
          <p:nvSpPr>
            <p:cNvPr id="6" name="Rectangle 5"/>
            <p:cNvSpPr/>
            <p:nvPr/>
          </p:nvSpPr>
          <p:spPr>
            <a:xfrm>
              <a:off x="2248217" y="942104"/>
              <a:ext cx="2118218" cy="43288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30989" y="2514600"/>
              <a:ext cx="888574" cy="110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44685" y="2492247"/>
              <a:ext cx="971272" cy="113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68763" y="3925118"/>
              <a:ext cx="1529201" cy="1014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377589" y="3646238"/>
              <a:ext cx="799350" cy="27960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Puzzles</a:t>
              </a:r>
              <a:endParaRPr lang="en-US" sz="1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60912" y="3617341"/>
              <a:ext cx="1131564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Documents</a:t>
              </a:r>
              <a:endParaRPr lang="en-US" sz="1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26046" y="4939788"/>
              <a:ext cx="1214640" cy="25419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Staffing Issue</a:t>
              </a:r>
              <a:endParaRPr lang="en-US" sz="1400" b="1" dirty="0"/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39423" y="1095991"/>
              <a:ext cx="1187885" cy="1040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262965" y="2118287"/>
              <a:ext cx="2140799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45720" rtlCol="0">
              <a:spAutoFit/>
            </a:bodyPr>
            <a:lstStyle/>
            <a:p>
              <a:pPr algn="ctr"/>
              <a:r>
                <a:rPr lang="en-US" sz="1400" b="1" dirty="0" smtClean="0"/>
                <a:t>Make Something Happen</a:t>
              </a:r>
              <a:endParaRPr lang="en-US" sz="14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88352" y="888303"/>
            <a:ext cx="1463040" cy="1704987"/>
            <a:chOff x="3573358" y="1292423"/>
            <a:chExt cx="1463040" cy="1704987"/>
          </a:xfrm>
        </p:grpSpPr>
        <p:sp>
          <p:nvSpPr>
            <p:cNvPr id="16" name="TextBox 15"/>
            <p:cNvSpPr txBox="1"/>
            <p:nvPr/>
          </p:nvSpPr>
          <p:spPr>
            <a:xfrm>
              <a:off x="3573358" y="1292423"/>
              <a:ext cx="1463040" cy="3077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Briefing</a:t>
              </a:r>
              <a:endParaRPr lang="en-US" sz="1400" b="1" dirty="0"/>
            </a:p>
          </p:txBody>
        </p:sp>
        <p:pic>
          <p:nvPicPr>
            <p:cNvPr id="8194" name="Picture 2" descr="C:\Users\bladino\Desktop\TOC\images\iStock_000004516916_Briefing_ExtraSmall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86" r="6387"/>
            <a:stretch/>
          </p:blipFill>
          <p:spPr bwMode="auto">
            <a:xfrm>
              <a:off x="3591646" y="1634341"/>
              <a:ext cx="1435608" cy="1363069"/>
            </a:xfrm>
            <a:prstGeom prst="rect">
              <a:avLst/>
            </a:prstGeom>
            <a:noFill/>
            <a:ln w="31750"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205565" y="942103"/>
            <a:ext cx="1865376" cy="1703631"/>
            <a:chOff x="180080" y="1396066"/>
            <a:chExt cx="1865376" cy="1703631"/>
          </a:xfrm>
        </p:grpSpPr>
        <p:sp>
          <p:nvSpPr>
            <p:cNvPr id="3" name="TextBox 2"/>
            <p:cNvSpPr txBox="1"/>
            <p:nvPr/>
          </p:nvSpPr>
          <p:spPr>
            <a:xfrm>
              <a:off x="180080" y="1396066"/>
              <a:ext cx="1865376" cy="3077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SES Office</a:t>
              </a:r>
              <a:endParaRPr lang="en-US" sz="1400" b="1" dirty="0"/>
            </a:p>
          </p:txBody>
        </p:sp>
        <p:pic>
          <p:nvPicPr>
            <p:cNvPr id="8197" name="Picture 5" descr="C:\Users\bladino\Desktop\TOC\images\iStock_000016767675_ExecAtDeskExtraSmall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7"/>
            <a:stretch/>
          </p:blipFill>
          <p:spPr bwMode="auto">
            <a:xfrm>
              <a:off x="201346" y="1711290"/>
              <a:ext cx="1828800" cy="1388407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857998" y="888303"/>
            <a:ext cx="2130552" cy="1728762"/>
            <a:chOff x="6857998" y="888303"/>
            <a:chExt cx="2130552" cy="1728762"/>
          </a:xfrm>
        </p:grpSpPr>
        <p:sp>
          <p:nvSpPr>
            <p:cNvPr id="17" name="TextBox 16"/>
            <p:cNvSpPr txBox="1"/>
            <p:nvPr/>
          </p:nvSpPr>
          <p:spPr>
            <a:xfrm>
              <a:off x="6857998" y="888303"/>
              <a:ext cx="2130552" cy="3077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Meet with Staff Member</a:t>
              </a:r>
              <a:endParaRPr lang="en-US" sz="1400" b="1" dirty="0"/>
            </a:p>
          </p:txBody>
        </p:sp>
        <p:pic>
          <p:nvPicPr>
            <p:cNvPr id="8199" name="Picture 7" descr="C:\Users\bladino\Desktop\TOC\images\iStock_000021584341_MeetingWithStaff_ExtraSmall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0970" y="1224575"/>
              <a:ext cx="2075640" cy="1392490"/>
            </a:xfrm>
            <a:prstGeom prst="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/>
          <p:cNvGrpSpPr/>
          <p:nvPr/>
        </p:nvGrpSpPr>
        <p:grpSpPr>
          <a:xfrm>
            <a:off x="7011721" y="3969069"/>
            <a:ext cx="1994296" cy="1965356"/>
            <a:chOff x="6917753" y="4298458"/>
            <a:chExt cx="1994296" cy="1965356"/>
          </a:xfrm>
        </p:grpSpPr>
        <p:grpSp>
          <p:nvGrpSpPr>
            <p:cNvPr id="10" name="Group 9"/>
            <p:cNvGrpSpPr/>
            <p:nvPr/>
          </p:nvGrpSpPr>
          <p:grpSpPr>
            <a:xfrm>
              <a:off x="6917753" y="4298458"/>
              <a:ext cx="1994296" cy="1965356"/>
              <a:chOff x="6977360" y="4219588"/>
              <a:chExt cx="1994296" cy="1965356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6977360" y="4219588"/>
                <a:ext cx="1994296" cy="196535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28261" y="5281136"/>
                <a:ext cx="672739" cy="738664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/>
                  <a:t>Sell </a:t>
                </a:r>
              </a:p>
              <a:p>
                <a:r>
                  <a:rPr lang="en-US" sz="1400" b="1" dirty="0" smtClean="0"/>
                  <a:t>Your </a:t>
                </a:r>
              </a:p>
              <a:p>
                <a:pPr algn="ctr"/>
                <a:r>
                  <a:rPr lang="en-US" sz="1400" b="1" dirty="0" smtClean="0"/>
                  <a:t>Ideas</a:t>
                </a:r>
                <a:endParaRPr lang="en-US" sz="1400" b="1" dirty="0"/>
              </a:p>
            </p:txBody>
          </p:sp>
        </p:grpSp>
        <p:pic>
          <p:nvPicPr>
            <p:cNvPr id="8201" name="Picture 9" descr="C:\Users\bladino\Desktop\TOC\images\iStock_000000518332_GeekLaptop_ExtraSmall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4468812"/>
              <a:ext cx="1123950" cy="1550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Bent-Up Arrow 42"/>
          <p:cNvSpPr/>
          <p:nvPr/>
        </p:nvSpPr>
        <p:spPr>
          <a:xfrm rot="5400000">
            <a:off x="1113700" y="2925167"/>
            <a:ext cx="747735" cy="692674"/>
          </a:xfrm>
          <a:prstGeom prst="bentUpArrow">
            <a:avLst/>
          </a:prstGeom>
          <a:solidFill>
            <a:schemeClr val="accent2"/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8039294" y="3152854"/>
            <a:ext cx="889942" cy="40250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2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43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 Challenge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11</a:t>
            </a:fld>
            <a:endParaRPr lang="en-US"/>
          </a:p>
        </p:txBody>
      </p:sp>
      <p:sp>
        <p:nvSpPr>
          <p:cNvPr id="4" name="Bent-Up Arrow 3"/>
          <p:cNvSpPr/>
          <p:nvPr/>
        </p:nvSpPr>
        <p:spPr>
          <a:xfrm>
            <a:off x="4781237" y="2825656"/>
            <a:ext cx="747735" cy="692674"/>
          </a:xfrm>
          <a:prstGeom prst="bentUpArrow">
            <a:avLst/>
          </a:prstGeom>
          <a:solidFill>
            <a:schemeClr val="accent2"/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6181641" y="1721255"/>
            <a:ext cx="536361" cy="381000"/>
          </a:xfrm>
          <a:prstGeom prst="rightArrow">
            <a:avLst/>
          </a:prstGeom>
          <a:solidFill>
            <a:schemeClr val="accent2"/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248217" y="942104"/>
            <a:ext cx="2155547" cy="4328874"/>
            <a:chOff x="2248217" y="942104"/>
            <a:chExt cx="2155547" cy="4328874"/>
          </a:xfrm>
        </p:grpSpPr>
        <p:sp>
          <p:nvSpPr>
            <p:cNvPr id="6" name="Rectangle 5"/>
            <p:cNvSpPr/>
            <p:nvPr/>
          </p:nvSpPr>
          <p:spPr>
            <a:xfrm>
              <a:off x="2248217" y="942104"/>
              <a:ext cx="2118218" cy="43288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30989" y="2514600"/>
              <a:ext cx="888574" cy="110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44685" y="2492247"/>
              <a:ext cx="971272" cy="113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68763" y="3925118"/>
              <a:ext cx="1529201" cy="1014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377589" y="3646238"/>
              <a:ext cx="799350" cy="27960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Puzzles</a:t>
              </a:r>
              <a:endParaRPr lang="en-US" sz="1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60912" y="3617341"/>
              <a:ext cx="1131564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Documents</a:t>
              </a:r>
              <a:endParaRPr lang="en-US" sz="1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26046" y="4939788"/>
              <a:ext cx="1214640" cy="25419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Staffing Issue</a:t>
              </a:r>
              <a:endParaRPr lang="en-US" sz="1400" b="1" dirty="0"/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39423" y="1095991"/>
              <a:ext cx="1187885" cy="1040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262965" y="2118287"/>
              <a:ext cx="2140799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45720" rtlCol="0">
              <a:spAutoFit/>
            </a:bodyPr>
            <a:lstStyle/>
            <a:p>
              <a:pPr algn="ctr"/>
              <a:r>
                <a:rPr lang="en-US" sz="1400" b="1" dirty="0" smtClean="0"/>
                <a:t>Make Something Happen</a:t>
              </a:r>
              <a:endParaRPr lang="en-US" sz="14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88352" y="888303"/>
            <a:ext cx="1463040" cy="1704987"/>
            <a:chOff x="3573358" y="1292423"/>
            <a:chExt cx="1463040" cy="1704987"/>
          </a:xfrm>
        </p:grpSpPr>
        <p:sp>
          <p:nvSpPr>
            <p:cNvPr id="16" name="TextBox 15"/>
            <p:cNvSpPr txBox="1"/>
            <p:nvPr/>
          </p:nvSpPr>
          <p:spPr>
            <a:xfrm>
              <a:off x="3573358" y="1292423"/>
              <a:ext cx="1463040" cy="3077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Briefing</a:t>
              </a:r>
              <a:endParaRPr lang="en-US" sz="1400" b="1" dirty="0"/>
            </a:p>
          </p:txBody>
        </p:sp>
        <p:pic>
          <p:nvPicPr>
            <p:cNvPr id="8194" name="Picture 2" descr="C:\Users\bladino\Desktop\TOC\images\iStock_000004516916_Briefing_ExtraSmall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86" r="6387"/>
            <a:stretch/>
          </p:blipFill>
          <p:spPr bwMode="auto">
            <a:xfrm>
              <a:off x="3591646" y="1634341"/>
              <a:ext cx="1435608" cy="1363069"/>
            </a:xfrm>
            <a:prstGeom prst="rect">
              <a:avLst/>
            </a:prstGeom>
            <a:noFill/>
            <a:ln w="31750"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205565" y="942103"/>
            <a:ext cx="1865376" cy="1703631"/>
            <a:chOff x="180080" y="1396066"/>
            <a:chExt cx="1865376" cy="1703631"/>
          </a:xfrm>
        </p:grpSpPr>
        <p:sp>
          <p:nvSpPr>
            <p:cNvPr id="3" name="TextBox 2"/>
            <p:cNvSpPr txBox="1"/>
            <p:nvPr/>
          </p:nvSpPr>
          <p:spPr>
            <a:xfrm>
              <a:off x="180080" y="1396066"/>
              <a:ext cx="1865376" cy="3077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SES Office</a:t>
              </a:r>
              <a:endParaRPr lang="en-US" sz="1400" b="1" dirty="0"/>
            </a:p>
          </p:txBody>
        </p:sp>
        <p:pic>
          <p:nvPicPr>
            <p:cNvPr id="8197" name="Picture 5" descr="C:\Users\bladino\Desktop\TOC\images\iStock_000016767675_ExecAtDeskExtraSmall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7"/>
            <a:stretch/>
          </p:blipFill>
          <p:spPr bwMode="auto">
            <a:xfrm>
              <a:off x="201346" y="1711290"/>
              <a:ext cx="1828800" cy="1388407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857998" y="888303"/>
            <a:ext cx="2130552" cy="1728762"/>
            <a:chOff x="6857998" y="888303"/>
            <a:chExt cx="2130552" cy="1728762"/>
          </a:xfrm>
        </p:grpSpPr>
        <p:sp>
          <p:nvSpPr>
            <p:cNvPr id="17" name="TextBox 16"/>
            <p:cNvSpPr txBox="1"/>
            <p:nvPr/>
          </p:nvSpPr>
          <p:spPr>
            <a:xfrm>
              <a:off x="6857998" y="888303"/>
              <a:ext cx="2130552" cy="3077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Meet with Staff Member</a:t>
              </a:r>
              <a:endParaRPr lang="en-US" sz="1400" b="1" dirty="0"/>
            </a:p>
          </p:txBody>
        </p:sp>
        <p:pic>
          <p:nvPicPr>
            <p:cNvPr id="8199" name="Picture 7" descr="C:\Users\bladino\Desktop\TOC\images\iStock_000021584341_MeetingWithStaff_ExtraSmall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0970" y="1224575"/>
              <a:ext cx="2075640" cy="1392490"/>
            </a:xfrm>
            <a:prstGeom prst="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/>
          <p:cNvGrpSpPr/>
          <p:nvPr/>
        </p:nvGrpSpPr>
        <p:grpSpPr>
          <a:xfrm>
            <a:off x="7011721" y="3969069"/>
            <a:ext cx="1994296" cy="1965356"/>
            <a:chOff x="6917753" y="4298458"/>
            <a:chExt cx="1994296" cy="1965356"/>
          </a:xfrm>
        </p:grpSpPr>
        <p:grpSp>
          <p:nvGrpSpPr>
            <p:cNvPr id="10" name="Group 9"/>
            <p:cNvGrpSpPr/>
            <p:nvPr/>
          </p:nvGrpSpPr>
          <p:grpSpPr>
            <a:xfrm>
              <a:off x="6917753" y="4298458"/>
              <a:ext cx="1994296" cy="1965356"/>
              <a:chOff x="6977360" y="4219588"/>
              <a:chExt cx="1994296" cy="1965356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6977360" y="4219588"/>
                <a:ext cx="1994296" cy="196535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28261" y="5281136"/>
                <a:ext cx="672739" cy="738664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/>
                  <a:t>Sell </a:t>
                </a:r>
              </a:p>
              <a:p>
                <a:r>
                  <a:rPr lang="en-US" sz="1400" b="1" dirty="0" smtClean="0"/>
                  <a:t>Your </a:t>
                </a:r>
              </a:p>
              <a:p>
                <a:pPr algn="ctr"/>
                <a:r>
                  <a:rPr lang="en-US" sz="1400" b="1" dirty="0" smtClean="0"/>
                  <a:t>Ideas</a:t>
                </a:r>
                <a:endParaRPr lang="en-US" sz="1400" b="1" dirty="0"/>
              </a:p>
            </p:txBody>
          </p:sp>
        </p:grpSp>
        <p:pic>
          <p:nvPicPr>
            <p:cNvPr id="8201" name="Picture 9" descr="C:\Users\bladino\Desktop\TOC\images\iStock_000000518332_GeekLaptop_ExtraSmall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4468812"/>
              <a:ext cx="1123950" cy="1550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Bent-Up Arrow 42"/>
          <p:cNvSpPr/>
          <p:nvPr/>
        </p:nvSpPr>
        <p:spPr>
          <a:xfrm rot="5400000">
            <a:off x="1113700" y="2925167"/>
            <a:ext cx="747735" cy="692674"/>
          </a:xfrm>
          <a:prstGeom prst="bentUpArrow">
            <a:avLst/>
          </a:prstGeom>
          <a:solidFill>
            <a:schemeClr val="accent2"/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8039294" y="3152854"/>
            <a:ext cx="889942" cy="40250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26831" y="3786042"/>
            <a:ext cx="1428305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Ambiguity</a:t>
            </a:r>
          </a:p>
          <a:p>
            <a:pPr>
              <a:spcAft>
                <a:spcPts val="3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Strategic Thinking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01692" y="5270977"/>
            <a:ext cx="28007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Creativity and Innovation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Problem-Solving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Decision- Making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Values and </a:t>
            </a:r>
            <a:r>
              <a:rPr lang="en-US" b="1" dirty="0" smtClean="0">
                <a:solidFill>
                  <a:schemeClr val="bg1"/>
                </a:solidFill>
              </a:rPr>
              <a:t>Vision, Trust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Integrity and Ethics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88352" y="3755687"/>
            <a:ext cx="1791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Conflict Management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Prioritization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48805" y="2729101"/>
            <a:ext cx="1825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Leveraging Diversity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Emotional Intelligence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48805" y="5908962"/>
            <a:ext cx="1265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Influence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GlobalTech Simulation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Help successfully implement a new strategy</a:t>
            </a:r>
          </a:p>
          <a:p>
            <a:r>
              <a:rPr lang="en-CA" dirty="0" smtClean="0"/>
              <a:t>Build stakeholder commitment within budget and schedule constraints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Content Placeholder 6" descr="Globaltech_PPT_centered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3" r="19619"/>
          <a:stretch/>
        </p:blipFill>
        <p:spPr>
          <a:xfrm>
            <a:off x="4876800" y="1600200"/>
            <a:ext cx="3657600" cy="4517161"/>
          </a:xfrm>
          <a:prstGeom prst="rect">
            <a:avLst/>
          </a:prstGeom>
          <a:ln w="38100"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7005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GlobalTech</a:t>
            </a:r>
            <a:r>
              <a:rPr lang="en-US" dirty="0" smtClean="0"/>
              <a:t> Simulation (cont’d.)</a:t>
            </a:r>
            <a:endParaRPr lang="en-US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13</a:t>
            </a:fld>
            <a:endParaRPr lang="en-US"/>
          </a:p>
        </p:txBody>
      </p:sp>
      <p:sp>
        <p:nvSpPr>
          <p:cNvPr id="3" name="Line 25"/>
          <p:cNvSpPr>
            <a:spLocks noChangeShapeType="1"/>
          </p:cNvSpPr>
          <p:nvPr/>
        </p:nvSpPr>
        <p:spPr bwMode="auto">
          <a:xfrm flipV="1">
            <a:off x="871538" y="3387725"/>
            <a:ext cx="0" cy="304800"/>
          </a:xfrm>
          <a:prstGeom prst="line">
            <a:avLst/>
          </a:prstGeom>
          <a:noFill/>
          <a:ln w="12700" cap="sq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Box 26"/>
          <p:cNvSpPr txBox="1">
            <a:spLocks noChangeArrowheads="1"/>
          </p:cNvSpPr>
          <p:nvPr/>
        </p:nvSpPr>
        <p:spPr bwMode="auto">
          <a:xfrm>
            <a:off x="838200" y="2844225"/>
            <a:ext cx="12245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dirty="0">
                <a:latin typeface="Franklin Gothic Book" pitchFamily="34" charset="0"/>
              </a:rPr>
              <a:t>Introduction</a:t>
            </a:r>
          </a:p>
          <a:p>
            <a:pPr eaLnBrk="1" hangingPunct="1"/>
            <a:r>
              <a:rPr lang="en-US" sz="1600" dirty="0">
                <a:solidFill>
                  <a:srgbClr val="3E8DBF"/>
                </a:solidFill>
                <a:latin typeface="Franklin Gothic Book" pitchFamily="34" charset="0"/>
              </a:rPr>
              <a:t>GROUP</a:t>
            </a:r>
          </a:p>
        </p:txBody>
      </p:sp>
      <p:sp>
        <p:nvSpPr>
          <p:cNvPr id="5" name="Line 27"/>
          <p:cNvSpPr>
            <a:spLocks noChangeShapeType="1"/>
          </p:cNvSpPr>
          <p:nvPr/>
        </p:nvSpPr>
        <p:spPr bwMode="auto">
          <a:xfrm flipV="1">
            <a:off x="1252538" y="3616325"/>
            <a:ext cx="0" cy="304800"/>
          </a:xfrm>
          <a:prstGeom prst="line">
            <a:avLst/>
          </a:prstGeom>
          <a:noFill/>
          <a:ln w="12700" cap="sq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28"/>
          <p:cNvSpPr txBox="1">
            <a:spLocks noChangeArrowheads="1"/>
          </p:cNvSpPr>
          <p:nvPr/>
        </p:nvSpPr>
        <p:spPr bwMode="auto">
          <a:xfrm>
            <a:off x="1219200" y="3810000"/>
            <a:ext cx="19148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dirty="0">
                <a:latin typeface="Myriad Pro" pitchFamily="1" charset="0"/>
              </a:rPr>
              <a:t>Analyze </a:t>
            </a:r>
            <a:br>
              <a:rPr lang="en-US" sz="1600" dirty="0">
                <a:latin typeface="Myriad Pro" pitchFamily="1" charset="0"/>
              </a:rPr>
            </a:br>
            <a:r>
              <a:rPr lang="en-US" sz="1600" dirty="0">
                <a:solidFill>
                  <a:srgbClr val="3E8DBF"/>
                </a:solidFill>
                <a:latin typeface="Franklin Gothic Book" pitchFamily="34" charset="0"/>
              </a:rPr>
              <a:t>SIMULATION TEAMS</a:t>
            </a:r>
          </a:p>
        </p:txBody>
      </p:sp>
      <p:sp>
        <p:nvSpPr>
          <p:cNvPr id="7" name="Line 29"/>
          <p:cNvSpPr>
            <a:spLocks noChangeShapeType="1"/>
          </p:cNvSpPr>
          <p:nvPr/>
        </p:nvSpPr>
        <p:spPr bwMode="auto">
          <a:xfrm flipV="1">
            <a:off x="2547938" y="3082925"/>
            <a:ext cx="0" cy="533400"/>
          </a:xfrm>
          <a:prstGeom prst="line">
            <a:avLst/>
          </a:prstGeom>
          <a:noFill/>
          <a:ln w="12700" cap="sq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2536036" y="2691825"/>
            <a:ext cx="11977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dirty="0">
                <a:latin typeface="Franklin Gothic Book" pitchFamily="34" charset="0"/>
              </a:rPr>
              <a:t>Case &amp; CAP</a:t>
            </a:r>
            <a:br>
              <a:rPr lang="en-US" sz="1600" dirty="0">
                <a:latin typeface="Franklin Gothic Book" pitchFamily="34" charset="0"/>
              </a:rPr>
            </a:br>
            <a:r>
              <a:rPr lang="en-US" sz="1600" dirty="0">
                <a:solidFill>
                  <a:srgbClr val="3E8DBF"/>
                </a:solidFill>
                <a:latin typeface="Franklin Gothic Book" pitchFamily="34" charset="0"/>
              </a:rPr>
              <a:t>GROUP</a:t>
            </a:r>
          </a:p>
        </p:txBody>
      </p:sp>
      <p:sp>
        <p:nvSpPr>
          <p:cNvPr id="9" name="Line 31"/>
          <p:cNvSpPr>
            <a:spLocks noChangeShapeType="1"/>
          </p:cNvSpPr>
          <p:nvPr/>
        </p:nvSpPr>
        <p:spPr bwMode="auto">
          <a:xfrm flipV="1">
            <a:off x="3843338" y="3692525"/>
            <a:ext cx="0" cy="533400"/>
          </a:xfrm>
          <a:prstGeom prst="line">
            <a:avLst/>
          </a:prstGeom>
          <a:noFill/>
          <a:ln w="12700" cap="sq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>
            <a:off x="3886200" y="4038600"/>
            <a:ext cx="19148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dirty="0">
                <a:latin typeface="Franklin Gothic Book" pitchFamily="34" charset="0"/>
              </a:rPr>
              <a:t>Plan </a:t>
            </a:r>
          </a:p>
          <a:p>
            <a:pPr eaLnBrk="1" hangingPunct="1"/>
            <a:r>
              <a:rPr lang="en-US" sz="1600" dirty="0">
                <a:solidFill>
                  <a:srgbClr val="3E8DBF"/>
                </a:solidFill>
                <a:latin typeface="Franklin Gothic Book" pitchFamily="34" charset="0"/>
              </a:rPr>
              <a:t>SIMULATION TEAMS</a:t>
            </a:r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 flipV="1">
            <a:off x="5138738" y="2918111"/>
            <a:ext cx="0" cy="698213"/>
          </a:xfrm>
          <a:prstGeom prst="line">
            <a:avLst/>
          </a:prstGeom>
          <a:noFill/>
          <a:ln w="12700" cap="sq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34"/>
          <p:cNvSpPr txBox="1">
            <a:spLocks noChangeArrowheads="1"/>
          </p:cNvSpPr>
          <p:nvPr/>
        </p:nvSpPr>
        <p:spPr bwMode="auto">
          <a:xfrm>
            <a:off x="5121972" y="2514600"/>
            <a:ext cx="19148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dirty="0">
                <a:latin typeface="Franklin Gothic Book" pitchFamily="34" charset="0"/>
              </a:rPr>
              <a:t>Implement</a:t>
            </a:r>
          </a:p>
          <a:p>
            <a:pPr eaLnBrk="1" hangingPunct="1"/>
            <a:r>
              <a:rPr lang="en-US" sz="1600" dirty="0">
                <a:solidFill>
                  <a:srgbClr val="3E8DBF"/>
                </a:solidFill>
                <a:latin typeface="Franklin Gothic Book" pitchFamily="34" charset="0"/>
              </a:rPr>
              <a:t>SIMULATION TEAMS</a:t>
            </a:r>
          </a:p>
        </p:txBody>
      </p:sp>
      <p:sp>
        <p:nvSpPr>
          <p:cNvPr id="13" name="Line 35"/>
          <p:cNvSpPr>
            <a:spLocks noChangeShapeType="1"/>
          </p:cNvSpPr>
          <p:nvPr/>
        </p:nvSpPr>
        <p:spPr bwMode="auto">
          <a:xfrm flipV="1">
            <a:off x="6434138" y="3692525"/>
            <a:ext cx="0" cy="990600"/>
          </a:xfrm>
          <a:prstGeom prst="line">
            <a:avLst/>
          </a:prstGeom>
          <a:noFill/>
          <a:ln w="12700" cap="sq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6472173" y="4343400"/>
            <a:ext cx="8178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dirty="0">
                <a:latin typeface="Franklin Gothic Book" pitchFamily="34" charset="0"/>
              </a:rPr>
              <a:t>Debrief</a:t>
            </a:r>
          </a:p>
          <a:p>
            <a:pPr eaLnBrk="1" hangingPunct="1"/>
            <a:r>
              <a:rPr lang="en-US" sz="1600" dirty="0">
                <a:solidFill>
                  <a:srgbClr val="3E8DBF"/>
                </a:solidFill>
                <a:latin typeface="Franklin Gothic Book" pitchFamily="34" charset="0"/>
              </a:rPr>
              <a:t>GROUP</a:t>
            </a:r>
          </a:p>
        </p:txBody>
      </p:sp>
      <p:sp>
        <p:nvSpPr>
          <p:cNvPr id="15" name="AutoShape 43"/>
          <p:cNvSpPr>
            <a:spLocks noChangeArrowheads="1"/>
          </p:cNvSpPr>
          <p:nvPr/>
        </p:nvSpPr>
        <p:spPr bwMode="auto">
          <a:xfrm>
            <a:off x="871538" y="3521075"/>
            <a:ext cx="381000" cy="228600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16" name="AutoShape 44"/>
          <p:cNvSpPr>
            <a:spLocks noChangeArrowheads="1"/>
          </p:cNvSpPr>
          <p:nvPr/>
        </p:nvSpPr>
        <p:spPr bwMode="auto">
          <a:xfrm>
            <a:off x="1252538" y="3521075"/>
            <a:ext cx="1295400" cy="228600"/>
          </a:xfrm>
          <a:prstGeom prst="roundRect">
            <a:avLst>
              <a:gd name="adj" fmla="val 50000"/>
            </a:avLst>
          </a:prstGeom>
          <a:solidFill>
            <a:srgbClr val="3E8DB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17" name="AutoShape 45"/>
          <p:cNvSpPr>
            <a:spLocks noChangeArrowheads="1"/>
          </p:cNvSpPr>
          <p:nvPr/>
        </p:nvSpPr>
        <p:spPr bwMode="auto">
          <a:xfrm>
            <a:off x="2547938" y="3521075"/>
            <a:ext cx="1295400" cy="228600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18" name="AutoShape 46"/>
          <p:cNvSpPr>
            <a:spLocks noChangeArrowheads="1"/>
          </p:cNvSpPr>
          <p:nvPr/>
        </p:nvSpPr>
        <p:spPr bwMode="auto">
          <a:xfrm>
            <a:off x="3843338" y="3521075"/>
            <a:ext cx="1295400" cy="228600"/>
          </a:xfrm>
          <a:prstGeom prst="roundRect">
            <a:avLst>
              <a:gd name="adj" fmla="val 50000"/>
            </a:avLst>
          </a:prstGeom>
          <a:solidFill>
            <a:srgbClr val="3E8DB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19" name="AutoShape 47"/>
          <p:cNvSpPr>
            <a:spLocks noChangeArrowheads="1"/>
          </p:cNvSpPr>
          <p:nvPr/>
        </p:nvSpPr>
        <p:spPr bwMode="auto">
          <a:xfrm>
            <a:off x="5138738" y="3521075"/>
            <a:ext cx="1295400" cy="228600"/>
          </a:xfrm>
          <a:prstGeom prst="roundRect">
            <a:avLst>
              <a:gd name="adj" fmla="val 50000"/>
            </a:avLst>
          </a:prstGeom>
          <a:solidFill>
            <a:srgbClr val="3E8DB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20" name="AutoShape 48"/>
          <p:cNvSpPr>
            <a:spLocks noChangeArrowheads="1"/>
          </p:cNvSpPr>
          <p:nvPr/>
        </p:nvSpPr>
        <p:spPr bwMode="auto">
          <a:xfrm>
            <a:off x="6434138" y="3521075"/>
            <a:ext cx="685800" cy="228600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21" name="Picture 36" descr="EC-Workshop-Jan20-2011-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648200"/>
            <a:ext cx="1736725" cy="1158875"/>
          </a:xfrm>
          <a:prstGeom prst="rect">
            <a:avLst/>
          </a:prstGeom>
          <a:noFill/>
          <a:ln w="38100" cmpd="dbl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8" descr="EC-Workshop-Jan20-2011-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898" y="1295400"/>
            <a:ext cx="1736725" cy="1158875"/>
          </a:xfrm>
          <a:prstGeom prst="rect">
            <a:avLst/>
          </a:prstGeom>
          <a:noFill/>
          <a:ln w="38100" cmpd="dbl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9" descr="EC-Workshop-Jan20-2011-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926012"/>
            <a:ext cx="1755775" cy="1169988"/>
          </a:xfrm>
          <a:prstGeom prst="rect">
            <a:avLst/>
          </a:prstGeom>
          <a:noFill/>
          <a:ln w="38100" cmpd="dbl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5" descr="IMG_4111_team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4367150"/>
            <a:ext cx="1625600" cy="1219200"/>
          </a:xfrm>
          <a:prstGeom prst="rect">
            <a:avLst/>
          </a:prstGeom>
          <a:noFill/>
          <a:ln w="38100" cmpd="dbl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4" descr="EC-Workshop-Jan20-2011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08125"/>
            <a:ext cx="1736725" cy="1158875"/>
          </a:xfrm>
          <a:prstGeom prst="rect">
            <a:avLst/>
          </a:prstGeom>
          <a:noFill/>
          <a:ln w="38100" cmpd="dbl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70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/>
              <a:t>GlobalTech</a:t>
            </a:r>
            <a:r>
              <a:rPr lang="en-US" sz="3200" dirty="0" smtClean="0"/>
              <a:t>—Analyze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6" descr="SHma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9"/>
          <a:stretch/>
        </p:blipFill>
        <p:spPr bwMode="auto">
          <a:xfrm>
            <a:off x="223284" y="685800"/>
            <a:ext cx="8686800" cy="584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13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GlobalTech</a:t>
            </a:r>
            <a:r>
              <a:rPr lang="en-US" dirty="0" smtClean="0"/>
              <a:t>—Analyze (cont’d.)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15</a:t>
            </a:fld>
            <a:endParaRPr lang="en-US"/>
          </a:p>
        </p:txBody>
      </p:sp>
      <p:pic>
        <p:nvPicPr>
          <p:cNvPr id="3" name="Picture 9" descr="interview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/>
        </p:blipFill>
        <p:spPr bwMode="auto">
          <a:xfrm>
            <a:off x="228600" y="685800"/>
            <a:ext cx="8686800" cy="583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543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GlobalTech</a:t>
            </a:r>
            <a:r>
              <a:rPr lang="en-US" dirty="0" smtClean="0"/>
              <a:t>—Plan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6" descr="tactic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9"/>
          <a:stretch/>
        </p:blipFill>
        <p:spPr bwMode="auto">
          <a:xfrm>
            <a:off x="228600" y="685800"/>
            <a:ext cx="8686800" cy="583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9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GlobalTech</a:t>
            </a:r>
            <a:r>
              <a:rPr lang="en-US" dirty="0"/>
              <a:t>—Implement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17</a:t>
            </a:fld>
            <a:endParaRPr lang="en-US"/>
          </a:p>
        </p:txBody>
      </p:sp>
      <p:pic>
        <p:nvPicPr>
          <p:cNvPr id="3" name="Picture 7" descr="planner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4"/>
          <a:stretch/>
        </p:blipFill>
        <p:spPr bwMode="auto">
          <a:xfrm>
            <a:off x="228600" y="685800"/>
            <a:ext cx="8686800" cy="583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07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GlobalTech</a:t>
            </a:r>
            <a:r>
              <a:rPr lang="en-US" dirty="0"/>
              <a:t>—Feedback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6" descr="feedba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"/>
          <a:stretch/>
        </p:blipFill>
        <p:spPr bwMode="auto">
          <a:xfrm>
            <a:off x="228600" y="685800"/>
            <a:ext cx="8686800" cy="583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66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GlobalTech</a:t>
            </a:r>
            <a:r>
              <a:rPr lang="en-US" dirty="0" smtClean="0"/>
              <a:t>—Feedback (cont’d.)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19</a:t>
            </a:fld>
            <a:endParaRPr lang="en-US"/>
          </a:p>
        </p:txBody>
      </p:sp>
      <p:pic>
        <p:nvPicPr>
          <p:cNvPr id="3" name="Picture 6" descr="SH_goo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1"/>
          <a:stretch/>
        </p:blipFill>
        <p:spPr bwMode="auto">
          <a:xfrm>
            <a:off x="228600" y="685799"/>
            <a:ext cx="8686800" cy="5831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599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GlobalTech</a:t>
            </a:r>
            <a:r>
              <a:rPr lang="en-US" dirty="0"/>
              <a:t>—Results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20</a:t>
            </a:fld>
            <a:endParaRPr lang="en-US"/>
          </a:p>
        </p:txBody>
      </p:sp>
      <p:pic>
        <p:nvPicPr>
          <p:cNvPr id="3" name="Picture 6" descr="debrief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1"/>
          <a:stretch/>
        </p:blipFill>
        <p:spPr bwMode="auto">
          <a:xfrm>
            <a:off x="228600" y="685801"/>
            <a:ext cx="8686800" cy="58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6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ladino\Desktop\TOC\images\iStock_000014836749_ScrreenGamePad_Extra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814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800" y="609600"/>
            <a:ext cx="5633254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are Essential Elements that Make Games Effective for Leadership Development?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Top Value in Using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Gaming </a:t>
            </a:r>
            <a:r>
              <a:rPr lang="en-US" dirty="0"/>
              <a:t>for Leadership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Development</a:t>
            </a:r>
            <a:r>
              <a:rPr lang="en-US" dirty="0"/>
              <a:t>?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11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Game Development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Working in your groups, use the cards to build the process you’d use to develop your game.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Be prepared to sell your game to the group. You’ll have just 2 minutes.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Then we’ll vote on the most effective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BEAF9-E3E0-4C92-8FB2-35A4ECD40B17}" type="slidenum">
              <a:rPr lang="en-US" smtClean="0"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56388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And the game goes on…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9" name="Picture 3" descr="C:\Users\bladino\Desktop\TOC\DCPAS-Logo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3962093"/>
            <a:ext cx="1926423" cy="99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:\Vienna\2 - Internal\CORP MARKETING\CORP IDENTITY\CORP LOGO\CORP_LOGO\LOGO_MARK (just C2)\C_&amp;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077030"/>
            <a:ext cx="742763" cy="87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28600" y="240475"/>
            <a:ext cx="8686800" cy="619048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noAutofit/>
          </a:bodyPr>
          <a:lstStyle/>
          <a:p>
            <a:pPr algn="ctr"/>
            <a:endParaRPr lang="en-US" sz="2800" dirty="0">
              <a:solidFill>
                <a:srgbClr val="15F32A"/>
              </a:solidFill>
              <a:latin typeface="OCR A Std" pitchFamily="49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05204" y="3740331"/>
            <a:ext cx="152400" cy="365760"/>
          </a:xfrm>
          <a:prstGeom prst="rect">
            <a:avLst/>
          </a:prstGeom>
          <a:solidFill>
            <a:srgbClr val="15F3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67000" y="3048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5F32A"/>
                </a:solidFill>
                <a:latin typeface="OCR A Std" pitchFamily="49" charset="0"/>
              </a:rPr>
              <a:t>GAME OVER...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3700483"/>
            <a:ext cx="3838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15F32A"/>
                </a:solidFill>
                <a:latin typeface="OCR A Std" pitchFamily="49" charset="0"/>
              </a:rPr>
              <a:t>CONTINUE: Y/N? </a:t>
            </a:r>
            <a:endParaRPr lang="en-US" sz="2800" dirty="0">
              <a:solidFill>
                <a:srgbClr val="15F32A"/>
              </a:solidFill>
              <a:latin typeface="OCR A Std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53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1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1"/>
                            </p:stCondLst>
                            <p:childTnLst>
                              <p:par>
                                <p:cTn id="1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5943600"/>
            <a:ext cx="8773886" cy="914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 anchorCtr="0">
            <a:noAutofit/>
          </a:bodyPr>
          <a:lstStyle/>
          <a:p>
            <a:r>
              <a:rPr lang="en-US" sz="3200" dirty="0" smtClean="0">
                <a:solidFill>
                  <a:srgbClr val="15F32A"/>
                </a:solidFill>
                <a:latin typeface="OCR A Std" pitchFamily="49" charset="0"/>
              </a:rPr>
              <a:t>     AND </a:t>
            </a:r>
            <a:r>
              <a:rPr lang="en-US" sz="3200" dirty="0" smtClean="0">
                <a:solidFill>
                  <a:srgbClr val="15F32A"/>
                </a:solidFill>
                <a:latin typeface="OCR A Std" pitchFamily="49" charset="0"/>
              </a:rPr>
              <a:t>THE GAME GOES ON</a:t>
            </a:r>
            <a:r>
              <a:rPr lang="en-US" sz="3200" dirty="0" smtClean="0">
                <a:solidFill>
                  <a:srgbClr val="15F32A"/>
                </a:solidFill>
                <a:latin typeface="OCR A Std" pitchFamily="49" charset="0"/>
              </a:rPr>
              <a:t>...</a:t>
            </a:r>
            <a:endParaRPr lang="en-US" sz="3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 smtClean="0">
                <a:ln w="12700" cmpd="sng">
                  <a:noFill/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Thank You</a:t>
            </a:r>
            <a:endParaRPr lang="en-US" cap="none" spc="50" dirty="0">
              <a:ln w="12700" cmpd="sng">
                <a:noFill/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Cynthia Way</a:t>
            </a:r>
            <a:r>
              <a:rPr lang="en-US" sz="2000" dirty="0" smtClean="0"/>
              <a:t>, Leadership Development Specialist</a:t>
            </a:r>
          </a:p>
          <a:p>
            <a:pPr marL="0" indent="0">
              <a:buNone/>
            </a:pPr>
            <a:r>
              <a:rPr lang="en-US" sz="2000" dirty="0" smtClean="0"/>
              <a:t>DCPAS</a:t>
            </a:r>
          </a:p>
          <a:p>
            <a:pPr marL="0" indent="0">
              <a:buNone/>
            </a:pPr>
            <a:r>
              <a:rPr lang="en-US" sz="2000" dirty="0" smtClean="0"/>
              <a:t>Phone: 571-372-2062</a:t>
            </a:r>
          </a:p>
          <a:p>
            <a:pPr marL="0" indent="0">
              <a:buNone/>
            </a:pPr>
            <a:r>
              <a:rPr lang="en-US" sz="2000" dirty="0" smtClean="0"/>
              <a:t>Email: </a:t>
            </a:r>
            <a:r>
              <a:rPr lang="en-US" sz="2000" u="sng" dirty="0" smtClean="0">
                <a:hlinkClick r:id="rId3"/>
              </a:rPr>
              <a:t>cynthia.way@cpms.osd.mil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u="sng" dirty="0" smtClean="0">
                <a:hlinkClick r:id="rId4"/>
              </a:rPr>
              <a:t>http://www.cpms.osd.mil/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Claudia </a:t>
            </a:r>
            <a:r>
              <a:rPr lang="en-US" sz="2000" b="1" dirty="0" err="1" smtClean="0"/>
              <a:t>Escribano</a:t>
            </a:r>
            <a:r>
              <a:rPr lang="en-US" sz="2000" dirty="0" smtClean="0"/>
              <a:t>, Senior Solutions Architect</a:t>
            </a:r>
          </a:p>
          <a:p>
            <a:pPr marL="0" indent="0">
              <a:buNone/>
            </a:pPr>
            <a:r>
              <a:rPr lang="en-US" sz="2000" dirty="0" smtClean="0"/>
              <a:t>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Technologies, Inc.</a:t>
            </a:r>
          </a:p>
          <a:p>
            <a:pPr marL="0" indent="0">
              <a:buNone/>
            </a:pPr>
            <a:r>
              <a:rPr lang="en-US" sz="2000" dirty="0" smtClean="0"/>
              <a:t>Phone: 703-448-7976</a:t>
            </a:r>
          </a:p>
          <a:p>
            <a:pPr marL="0" indent="0">
              <a:buNone/>
            </a:pPr>
            <a:r>
              <a:rPr lang="en-US" sz="2000" dirty="0" smtClean="0"/>
              <a:t>Email: </a:t>
            </a:r>
            <a:r>
              <a:rPr lang="en-US" sz="2000" u="sng" dirty="0" smtClean="0">
                <a:hlinkClick r:id="rId5"/>
              </a:rPr>
              <a:t>cescribano@c2ti.com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u="sng" dirty="0" smtClean="0">
                <a:hlinkClick r:id="rId6"/>
              </a:rPr>
              <a:t>www.c2ti.com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3" descr="C:\Users\bladino\Desktop\TOC\DCPAS-Logo-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3962093"/>
            <a:ext cx="1926423" cy="99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8545285" y="6182833"/>
            <a:ext cx="152400" cy="365760"/>
          </a:xfrm>
          <a:prstGeom prst="rect">
            <a:avLst/>
          </a:prstGeom>
          <a:solidFill>
            <a:srgbClr val="15F3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C:\Users\bladino\Desktop\TOC\C2 logo_standar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978917"/>
            <a:ext cx="2438400" cy="11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22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</TotalTime>
  <Words>526</Words>
  <Application>Microsoft Office PowerPoint</Application>
  <PresentationFormat>On-screen Show (4:3)</PresentationFormat>
  <Paragraphs>165</Paragraphs>
  <Slides>24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Transforming Leadership Potential into  Performance through </vt:lpstr>
      <vt:lpstr>Play is the only way the highest intelligence of humankind can unfold.     --Joseph Chilton Pearce</vt:lpstr>
      <vt:lpstr>Are You Ready to Play?</vt:lpstr>
      <vt:lpstr>Are You Ready to Play?</vt:lpstr>
      <vt:lpstr>Are You Ready to Play?</vt:lpstr>
      <vt:lpstr>PowerPoint Presentation</vt:lpstr>
      <vt:lpstr>Questions to Explore</vt:lpstr>
      <vt:lpstr>PowerPoint Presentation</vt:lpstr>
      <vt:lpstr>PowerPoint Presentation</vt:lpstr>
      <vt:lpstr>SES Challenge</vt:lpstr>
      <vt:lpstr>SES Challenge</vt:lpstr>
      <vt:lpstr>GlobalTech Simulation</vt:lpstr>
      <vt:lpstr>GlobalTech Simulation (cont’d.)</vt:lpstr>
      <vt:lpstr>GlobalTech—Analyze</vt:lpstr>
      <vt:lpstr>GlobalTech—Analyze (cont’d.)</vt:lpstr>
      <vt:lpstr>GlobalTech—Plan</vt:lpstr>
      <vt:lpstr>GlobalTech—Implement</vt:lpstr>
      <vt:lpstr>GlobalTech—Feedback</vt:lpstr>
      <vt:lpstr>GlobalTech—Feedback (cont’d.)</vt:lpstr>
      <vt:lpstr>GlobalTech—Results</vt:lpstr>
      <vt:lpstr>Questions</vt:lpstr>
      <vt:lpstr>The Game Development Process</vt:lpstr>
      <vt:lpstr>PowerPoint Presentation</vt:lpstr>
      <vt:lpstr>Thank You</vt:lpstr>
    </vt:vector>
  </TitlesOfParts>
  <Company>C² Technologies,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cescribano</dc:creator>
  <cp:lastModifiedBy>Bruce Ladino</cp:lastModifiedBy>
  <cp:revision>130</cp:revision>
  <cp:lastPrinted>2013-04-26T22:07:30Z</cp:lastPrinted>
  <dcterms:created xsi:type="dcterms:W3CDTF">2013-04-21T18:16:41Z</dcterms:created>
  <dcterms:modified xsi:type="dcterms:W3CDTF">2013-04-26T22:09:15Z</dcterms:modified>
</cp:coreProperties>
</file>