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s/comment4.xml" ContentType="application/vnd.openxmlformats-officedocument.presentationml.comment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comments/comment3.xml" ContentType="application/vnd.openxmlformats-officedocument.presentationml.comment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60" r:id="rId3"/>
  </p:sldMasterIdLst>
  <p:notesMasterIdLst>
    <p:notesMasterId r:id="rId27"/>
  </p:notesMasterIdLst>
  <p:handoutMasterIdLst>
    <p:handoutMasterId r:id="rId28"/>
  </p:handoutMasterIdLst>
  <p:sldIdLst>
    <p:sldId id="256" r:id="rId4"/>
    <p:sldId id="268" r:id="rId5"/>
    <p:sldId id="271" r:id="rId6"/>
    <p:sldId id="257" r:id="rId7"/>
    <p:sldId id="267" r:id="rId8"/>
    <p:sldId id="273" r:id="rId9"/>
    <p:sldId id="275" r:id="rId10"/>
    <p:sldId id="259" r:id="rId11"/>
    <p:sldId id="274" r:id="rId12"/>
    <p:sldId id="270" r:id="rId13"/>
    <p:sldId id="260" r:id="rId14"/>
    <p:sldId id="276" r:id="rId15"/>
    <p:sldId id="277" r:id="rId16"/>
    <p:sldId id="278" r:id="rId17"/>
    <p:sldId id="261" r:id="rId18"/>
    <p:sldId id="279" r:id="rId19"/>
    <p:sldId id="262" r:id="rId20"/>
    <p:sldId id="272" r:id="rId21"/>
    <p:sldId id="263" r:id="rId22"/>
    <p:sldId id="264" r:id="rId23"/>
    <p:sldId id="265" r:id="rId24"/>
    <p:sldId id="266" r:id="rId25"/>
    <p:sldId id="258" r:id="rId26"/>
  </p:sldIdLst>
  <p:sldSz cx="9144000" cy="6858000" type="screen4x3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vaughter" initials="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58" autoAdjust="0"/>
  </p:normalViewPr>
  <p:slideViewPr>
    <p:cSldViewPr snapToGrid="0" snapToObjects="1">
      <p:cViewPr>
        <p:scale>
          <a:sx n="90" d="100"/>
          <a:sy n="90" d="100"/>
        </p:scale>
        <p:origin x="-7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-1974" y="-84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11:18:35.219" idx="4">
    <p:pos x="10" y="10"/>
    <p:text>Resized the graphics to see the OST.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11:18:13.222" idx="3">
    <p:pos x="10" y="10"/>
    <p:text>Resized the avatars' boxes to see the text in bullets.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11:17:53.582" idx="2">
    <p:pos x="3329" y="1820"/>
    <p:text>Position graphics as so not to cover OST.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11:17:18.669" idx="1">
    <p:pos x="10" y="10"/>
    <p:text>See "layman skills" in CC not listed in the 1st bullet.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/>
          <a:lstStyle>
            <a:lvl1pPr algn="r">
              <a:defRPr sz="1200"/>
            </a:lvl1pPr>
          </a:lstStyle>
          <a:p>
            <a:fld id="{91FF372A-6241-4512-A38D-E3C224524BC3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 anchor="b"/>
          <a:lstStyle>
            <a:lvl1pPr algn="r">
              <a:defRPr sz="1200"/>
            </a:lvl1pPr>
          </a:lstStyle>
          <a:p>
            <a:fld id="{BA2586BF-4AA9-4F63-A69D-7EC4F0656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0486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/>
          <a:lstStyle>
            <a:lvl1pPr algn="r">
              <a:defRPr sz="1200"/>
            </a:lvl1pPr>
          </a:lstStyle>
          <a:p>
            <a:fld id="{C0C4DBC4-BCDE-48A7-8658-0ACE846AEA6E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54" tIns="46677" rIns="93354" bIns="466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54" tIns="46677" rIns="93354" bIns="466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54" tIns="46677" rIns="93354" bIns="46677" rtlCol="0" anchor="b"/>
          <a:lstStyle>
            <a:lvl1pPr algn="r">
              <a:defRPr sz="1200"/>
            </a:lvl1pPr>
          </a:lstStyle>
          <a:p>
            <a:fld id="{65459937-E050-4E56-B39B-702AB9C0E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423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Rodger</a:t>
            </a:r>
            <a:r>
              <a:rPr lang="en-US" baseline="0" dirty="0" smtClean="0"/>
              <a:t> will get new images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</a:t>
            </a:r>
            <a:r>
              <a:rPr lang="en-US" baseline="0" dirty="0" smtClean="0"/>
              <a:t> give a short blurb of education and experience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Purpose:  Discuss the fact that C2 has a long history</a:t>
            </a:r>
            <a:r>
              <a:rPr lang="en-US" baseline="0" dirty="0" smtClean="0"/>
              <a:t> of designing, developing, and delivering training products.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Discussion:</a:t>
            </a:r>
          </a:p>
          <a:p>
            <a:r>
              <a:rPr lang="en-US" baseline="0" dirty="0" smtClean="0"/>
              <a:t>An effective system for reusability has been in place to facilitate reusability for interactivity levels 1 – 3.  </a:t>
            </a:r>
          </a:p>
          <a:p>
            <a:r>
              <a:rPr lang="en-US" baseline="0" dirty="0" smtClean="0"/>
              <a:t>C2B with its templates, CSS layout, and themes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Transition:  Industry moved to simulation and gaming as best practices for adult instruction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Challenge:  How to apply reusability in developing simulations and games.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Images:  Run animation of courses representing interactivity levels 1 -3 that C2 has delivered.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</a:t>
            </a:r>
            <a:r>
              <a:rPr lang="en-US" baseline="0" dirty="0" smtClean="0"/>
              <a:t> JAG projects as basis for assertions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</a:p>
          <a:p>
            <a:r>
              <a:rPr lang="en-US" dirty="0" smtClean="0"/>
              <a:t>In Levels</a:t>
            </a:r>
            <a:r>
              <a:rPr lang="en-US" baseline="0" dirty="0" smtClean="0"/>
              <a:t> 1 -3 online training      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Identify and develop common screens and activities   -           CLICK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 Examples include Intro and conclusions-           CLICK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 check on learning activities-           CLICK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 branching activities-           CLICK FOR NEXT SLIDE</a:t>
            </a:r>
          </a:p>
          <a:p>
            <a:pPr lvl="1">
              <a:buFont typeface="Arial" pitchFamily="34" charset="0"/>
              <a:buChar char="•"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endParaRPr lang="en-US" baseline="0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simulation and  gaming, instead of designing templates, -           CLICK</a:t>
            </a:r>
          </a:p>
          <a:p>
            <a:r>
              <a:rPr lang="en-US" baseline="0" dirty="0" smtClean="0"/>
              <a:t>we design environments, -           CLICK</a:t>
            </a:r>
          </a:p>
          <a:p>
            <a:r>
              <a:rPr lang="en-US" baseline="0" dirty="0" smtClean="0"/>
              <a:t> avatars, -           CLICK</a:t>
            </a:r>
          </a:p>
          <a:p>
            <a:r>
              <a:rPr lang="en-US" baseline="0" dirty="0" smtClean="0"/>
              <a:t>and objects. -           CLICK FOR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applied these design strategies for</a:t>
            </a:r>
            <a:r>
              <a:rPr lang="en-US" baseline="0" dirty="0" smtClean="0"/>
              <a:t> the Judge Advocate, Bridge Construction, and Patriot simulations.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discuss and provide examples of each of these.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the role’s environment,</a:t>
            </a:r>
            <a:r>
              <a:rPr lang="en-US" baseline="0" dirty="0" smtClean="0"/>
              <a:t> tasks, and interactions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1:  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Role is office manager.  In our simulation this is the senior paralegal. 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Tasks are coordinating and managing office activities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Environment is the office with normal automation and communication equipment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animations include standing, sitting, walking, talking, answering phones</a:t>
            </a:r>
          </a:p>
          <a:p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Key point:  using the 3 supporting requirements, the design strategy can be applied for any role.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the role’s environment,</a:t>
            </a:r>
            <a:r>
              <a:rPr lang="en-US" baseline="0" dirty="0" smtClean="0"/>
              <a:t> tasks, and interactions</a:t>
            </a:r>
          </a:p>
          <a:p>
            <a:endParaRPr lang="en-US" baseline="0" dirty="0" smtClean="0"/>
          </a:p>
          <a:p>
            <a:r>
              <a:rPr lang="en-US" dirty="0" smtClean="0"/>
              <a:t>Example 2:  </a:t>
            </a:r>
          </a:p>
          <a:p>
            <a:r>
              <a:rPr lang="en-US" dirty="0" smtClean="0"/>
              <a:t>Role is attorney</a:t>
            </a:r>
          </a:p>
          <a:p>
            <a:r>
              <a:rPr lang="en-US" dirty="0" smtClean="0"/>
              <a:t>Tasks</a:t>
            </a:r>
            <a:r>
              <a:rPr lang="en-US" baseline="0" dirty="0" smtClean="0"/>
              <a:t> are to apply courtroom fundamentals</a:t>
            </a:r>
          </a:p>
          <a:p>
            <a:r>
              <a:rPr lang="en-US" baseline="0" dirty="0" smtClean="0"/>
              <a:t>Environment is the courtroom, legal offices, and crime scenes</a:t>
            </a:r>
          </a:p>
          <a:p>
            <a:r>
              <a:rPr lang="en-US" baseline="0" dirty="0" smtClean="0"/>
              <a:t>Animations standing, walking, sitting, talking, general </a:t>
            </a:r>
            <a:r>
              <a:rPr lang="en-US" baseline="0" dirty="0" err="1" smtClean="0"/>
              <a:t>guestures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example,</a:t>
            </a:r>
            <a:r>
              <a:rPr lang="en-US" baseline="0" dirty="0" smtClean="0"/>
              <a:t> there is a team of 9.  this simulation is designed with the simulation performing the activities for the remaining 7 members.  With minimum resources, this simulation may be modified for multiple players.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Transition: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XML files</a:t>
            </a:r>
            <a:r>
              <a:rPr lang="en-US" baseline="0" dirty="0" smtClean="0"/>
              <a:t> are simply text files that control  the simulations.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Initial shell developed by Unity Programmer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All content, graphics, audio, documents called by XML file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Controls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Branching – which</a:t>
            </a:r>
            <a:r>
              <a:rPr lang="en-US" baseline="0" dirty="0" smtClean="0"/>
              <a:t> activity  or series of activities unlocks upon success or failure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Dialog between avatars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Audio, documents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Folder</a:t>
            </a:r>
            <a:r>
              <a:rPr lang="en-US" baseline="0" dirty="0" smtClean="0"/>
              <a:t> structure aggregates files to allow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Quick development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Easy location for 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dirty="0" smtClean="0"/>
              <a:t>Discussion</a:t>
            </a:r>
          </a:p>
          <a:p>
            <a:pPr lvl="0" algn="l"/>
            <a:r>
              <a:rPr lang="en-US" dirty="0" smtClean="0"/>
              <a:t>Create complex 3D facility</a:t>
            </a:r>
          </a:p>
          <a:p>
            <a:pPr lvl="1" algn="l"/>
            <a:r>
              <a:rPr lang="en-US" dirty="0" smtClean="0"/>
              <a:t>Capture geometry for individual rooms, offices, objects and save as new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Numerous</a:t>
            </a:r>
            <a:r>
              <a:rPr lang="en-US" baseline="0" dirty="0" smtClean="0"/>
              <a:t> avatars in same attire – military uniform in this case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Create base avatar with all required uniform items – this may be 3 - 4 different maps depending on the level of detail required.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Save base avatar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Create textures and apply to base avatar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Instead of 1 avatar, we have 6 avatars.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152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 development time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Allow instructional designers to</a:t>
            </a:r>
            <a:r>
              <a:rPr lang="en-US" baseline="0" dirty="0" smtClean="0"/>
              <a:t> perform much of the development previously performed by programmers</a:t>
            </a:r>
            <a:endParaRPr lang="en-US" dirty="0" smtClean="0"/>
          </a:p>
          <a:p>
            <a:r>
              <a:rPr lang="en-US" dirty="0" smtClean="0"/>
              <a:t>Consistent look and feel</a:t>
            </a:r>
          </a:p>
          <a:p>
            <a:r>
              <a:rPr lang="en-US" dirty="0" smtClean="0"/>
              <a:t>Ability to make rapid updates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</a:p>
          <a:p>
            <a:r>
              <a:rPr lang="en-US" dirty="0" smtClean="0"/>
              <a:t>Ability to maintain the product – important because laws and legal processes change frequently.  Product</a:t>
            </a:r>
            <a:r>
              <a:rPr lang="en-US" baseline="0" dirty="0" smtClean="0"/>
              <a:t> delivered in October 2013 already changed and customer made modifications and replaced for student use in February this year.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Maintenance with layman skills  - only need</a:t>
            </a:r>
            <a:r>
              <a:rPr lang="en-US" baseline="0" dirty="0" smtClean="0">
                <a:solidFill>
                  <a:srgbClr val="FF0000"/>
                </a:solidFill>
              </a:rPr>
              <a:t> basic office skills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Replace content by editing the XML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Replace images, documents, audio by replacing appropriate item in the folder 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Ability to add new objectives/activities to product</a:t>
            </a:r>
          </a:p>
          <a:p>
            <a:endParaRPr lang="en-US" dirty="0" smtClean="0"/>
          </a:p>
          <a:p>
            <a:r>
              <a:rPr lang="en-US" dirty="0" smtClean="0"/>
              <a:t>Life of product is extended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59937-E050-4E56-B39B-702AB9C0E9EB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430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917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424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38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11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472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86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6461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187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1348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3756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6396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3045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1176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5720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7377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90837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8647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39427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03919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96145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258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6FE3E-FED6-7A43-B834-644EC34A23D2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B1C16-683A-DB43-AE12-751366A997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278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F1CA4-F37F-4786-8126-103881D6CC89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E0114-6226-4B4B-864A-44E2ACC151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80B5-6615-7F41-AFC6-D956F8963487}" type="datetimeFigureOut">
              <a:rPr lang="en-US" smtClean="0"/>
              <a:pPr/>
              <a:t>5/2/2013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BD4CA-418F-A741-B8F0-3B1B1C99E6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777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comments" Target="../comments/commen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5" Type="http://schemas.openxmlformats.org/officeDocument/2006/relationships/comments" Target="../comments/commen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comments" Target="../comments/comment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comments" Target="../comments/comment4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gthompson@c2ti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eg"/><Relationship Id="rId5" Type="http://schemas.openxmlformats.org/officeDocument/2006/relationships/hyperlink" Target="http://www.c2ti.com/" TargetMode="External"/><Relationship Id="rId4" Type="http://schemas.openxmlformats.org/officeDocument/2006/relationships/hyperlink" Target="mailto:dsmith@c2t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953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Designing and Developing Interactive Training for Reusability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410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Presenters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4944" y="1664208"/>
            <a:ext cx="345643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Gayla Thompson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06112" y="1668606"/>
            <a:ext cx="345643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Darlene Smith</a:t>
            </a:r>
            <a:endParaRPr lang="en-US" dirty="0"/>
          </a:p>
        </p:txBody>
      </p:sp>
      <p:pic>
        <p:nvPicPr>
          <p:cNvPr id="8" name="Content Placeholder 7" descr="gayl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" y="2186302"/>
            <a:ext cx="4038600" cy="2839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Content Placeholder 9" descr="darlene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648200" y="2246881"/>
            <a:ext cx="4038600" cy="2778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950125" y="5316279"/>
            <a:ext cx="2920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Senior Project Manager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42418" y="5316279"/>
            <a:ext cx="2920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Senior Task Lead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35737" y="5838011"/>
            <a:ext cx="2920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Tidewater Operations Center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for Reusability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1063256"/>
            <a:ext cx="8229600" cy="5062907"/>
          </a:xfrm>
        </p:spPr>
        <p:txBody>
          <a:bodyPr/>
          <a:lstStyle/>
          <a:p>
            <a:pPr lvl="1" algn="ctr">
              <a:buNone/>
            </a:pPr>
            <a:r>
              <a:rPr lang="en-US" dirty="0" smtClean="0"/>
              <a:t>Over 20 years experience </a:t>
            </a:r>
          </a:p>
          <a:p>
            <a:endParaRPr lang="en-US" dirty="0"/>
          </a:p>
        </p:txBody>
      </p:sp>
      <p:pic>
        <p:nvPicPr>
          <p:cNvPr id="16" name="Picture 15" descr="C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47" y="1630070"/>
            <a:ext cx="6368902" cy="4496093"/>
          </a:xfrm>
          <a:prstGeom prst="rect">
            <a:avLst/>
          </a:prstGeom>
        </p:spPr>
      </p:pic>
      <p:pic>
        <p:nvPicPr>
          <p:cNvPr id="29" name="Picture 28" descr="Paraleg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91" y="1630070"/>
            <a:ext cx="6601091" cy="4627749"/>
          </a:xfrm>
          <a:prstGeom prst="rect">
            <a:avLst/>
          </a:prstGeom>
        </p:spPr>
      </p:pic>
      <p:pic>
        <p:nvPicPr>
          <p:cNvPr id="6" name="Picture 5" descr="CBRNSpe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630070"/>
            <a:ext cx="7028121" cy="4791741"/>
          </a:xfrm>
          <a:prstGeom prst="rect">
            <a:avLst/>
          </a:prstGeom>
        </p:spPr>
      </p:pic>
      <p:pic>
        <p:nvPicPr>
          <p:cNvPr id="7" name="Picture 6" descr="Evidenc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630070"/>
            <a:ext cx="7028121" cy="4053621"/>
          </a:xfrm>
          <a:prstGeom prst="rect">
            <a:avLst/>
          </a:prstGeom>
        </p:spPr>
      </p:pic>
      <p:pic>
        <p:nvPicPr>
          <p:cNvPr id="8" name="Picture 7" descr="S2 Sim_Map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598" y="1630070"/>
            <a:ext cx="6957851" cy="4699289"/>
          </a:xfrm>
          <a:prstGeom prst="rect">
            <a:avLst/>
          </a:prstGeom>
        </p:spPr>
      </p:pic>
      <p:pic>
        <p:nvPicPr>
          <p:cNvPr id="9" name="Picture 8" descr="Bridge 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598" y="1630070"/>
            <a:ext cx="7046455" cy="4239102"/>
          </a:xfrm>
          <a:prstGeom prst="rect">
            <a:avLst/>
          </a:prstGeom>
        </p:spPr>
      </p:pic>
      <p:pic>
        <p:nvPicPr>
          <p:cNvPr id="10" name="Picture 9" descr="JAG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598" y="1658823"/>
            <a:ext cx="6985169" cy="4762988"/>
          </a:xfrm>
          <a:prstGeom prst="rect">
            <a:avLst/>
          </a:prstGeom>
        </p:spPr>
      </p:pic>
      <p:pic>
        <p:nvPicPr>
          <p:cNvPr id="14" name="Picture 13" descr="JAG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598" y="1602607"/>
            <a:ext cx="6985169" cy="4726752"/>
          </a:xfrm>
          <a:prstGeom prst="rect">
            <a:avLst/>
          </a:prstGeom>
        </p:spPr>
      </p:pic>
      <p:pic>
        <p:nvPicPr>
          <p:cNvPr id="15" name="Picture 14" descr="JAG5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598" y="1630070"/>
            <a:ext cx="7001723" cy="4699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65274"/>
            <a:ext cx="8229600" cy="486088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At the conclusion of this presentation, you will: </a:t>
            </a:r>
          </a:p>
          <a:p>
            <a:pPr lvl="0"/>
            <a:r>
              <a:rPr lang="en-US" dirty="0" smtClean="0"/>
              <a:t>Recognize flexible design strategies </a:t>
            </a:r>
          </a:p>
          <a:p>
            <a:pPr lvl="0"/>
            <a:r>
              <a:rPr lang="en-US" dirty="0" smtClean="0"/>
              <a:t>Identify instructional systems design concepts that lend themselves to reusability</a:t>
            </a:r>
          </a:p>
          <a:p>
            <a:pPr lvl="0"/>
            <a:r>
              <a:rPr lang="en-US" dirty="0" smtClean="0"/>
              <a:t>Recognize ways to create and use tools that facilitate rapid development and reusability</a:t>
            </a:r>
          </a:p>
          <a:p>
            <a:r>
              <a:rPr lang="en-US" dirty="0" smtClean="0"/>
              <a:t>Recognize ways to customize commercial off the shelf products for reusability</a:t>
            </a:r>
          </a:p>
          <a:p>
            <a:pPr lvl="0"/>
            <a:r>
              <a:rPr lang="en-US" dirty="0" smtClean="0"/>
              <a:t>Discuss the benefits of designing for reusability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551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Different About This?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58950"/>
            <a:ext cx="8229600" cy="4967214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 smtClean="0"/>
              <a:t>Design the end product</a:t>
            </a:r>
          </a:p>
          <a:p>
            <a:pPr marL="857250" lvl="1" indent="-457200"/>
            <a:r>
              <a:rPr lang="en-US" dirty="0" smtClean="0"/>
              <a:t>Design Templates for common screens/activities</a:t>
            </a:r>
          </a:p>
        </p:txBody>
      </p:sp>
      <p:pic>
        <p:nvPicPr>
          <p:cNvPr id="11" name="Content Placeholder 10" descr="Template1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457200" y="2371690"/>
            <a:ext cx="5379373" cy="3382335"/>
          </a:xfrm>
        </p:spPr>
      </p:pic>
      <p:pic>
        <p:nvPicPr>
          <p:cNvPr id="12" name="Picture 11" descr="Templat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516" y="2351168"/>
            <a:ext cx="4327525" cy="3402857"/>
          </a:xfrm>
          <a:prstGeom prst="rect">
            <a:avLst/>
          </a:prstGeom>
        </p:spPr>
      </p:pic>
      <p:pic>
        <p:nvPicPr>
          <p:cNvPr id="10" name="Picture 9" descr="S2 Branch Scree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9473" y="2371690"/>
            <a:ext cx="5465135" cy="3440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Different About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480"/>
            <a:ext cx="8229600" cy="4924684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 smtClean="0"/>
              <a:t>Design the end product</a:t>
            </a:r>
          </a:p>
          <a:p>
            <a:pPr marL="857250" lvl="1" indent="-457200"/>
            <a:r>
              <a:rPr lang="en-US" dirty="0" smtClean="0"/>
              <a:t>Design environments, avatars, and objects</a:t>
            </a:r>
          </a:p>
          <a:p>
            <a:endParaRPr lang="en-US" dirty="0"/>
          </a:p>
        </p:txBody>
      </p:sp>
      <p:pic>
        <p:nvPicPr>
          <p:cNvPr id="9" name="Content Placeholder 8" descr="jag-3d-environment.pn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0" y="2317493"/>
            <a:ext cx="4551362" cy="3179762"/>
          </a:xfrm>
        </p:spPr>
      </p:pic>
      <p:pic>
        <p:nvPicPr>
          <p:cNvPr id="8" name="Picture 7" descr="people-stand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065" y="2371045"/>
            <a:ext cx="3974461" cy="4284257"/>
          </a:xfrm>
          <a:prstGeom prst="rect">
            <a:avLst/>
          </a:prstGeom>
        </p:spPr>
      </p:pic>
      <p:pic>
        <p:nvPicPr>
          <p:cNvPr id="10" name="Picture 9" descr="eng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645" y="2399293"/>
            <a:ext cx="4743345" cy="3515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Design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3619"/>
            <a:ext cx="8229600" cy="4552544"/>
          </a:xfrm>
        </p:spPr>
        <p:txBody>
          <a:bodyPr/>
          <a:lstStyle/>
          <a:p>
            <a:r>
              <a:rPr lang="en-US" dirty="0" smtClean="0"/>
              <a:t>Roles</a:t>
            </a:r>
          </a:p>
          <a:p>
            <a:r>
              <a:rPr lang="en-US" dirty="0" smtClean="0"/>
              <a:t>Tasks</a:t>
            </a:r>
          </a:p>
          <a:p>
            <a:r>
              <a:rPr lang="en-US" dirty="0" smtClean="0"/>
              <a:t>Environments</a:t>
            </a:r>
          </a:p>
          <a:p>
            <a:r>
              <a:rPr lang="en-US" dirty="0" smtClean="0"/>
              <a:t>Interactions (animations)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Design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419"/>
            <a:ext cx="8229600" cy="5009745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/>
              <a:t>Example 1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Role</a:t>
            </a:r>
          </a:p>
          <a:p>
            <a:pPr lvl="1"/>
            <a:r>
              <a:rPr lang="en-US" dirty="0" smtClean="0"/>
              <a:t>Office Manager</a:t>
            </a:r>
          </a:p>
          <a:p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Coordinating, communication</a:t>
            </a:r>
          </a:p>
          <a:p>
            <a:r>
              <a:rPr lang="en-US" dirty="0" smtClean="0"/>
              <a:t>Environment(s)</a:t>
            </a:r>
          </a:p>
          <a:p>
            <a:pPr lvl="1"/>
            <a:r>
              <a:rPr lang="en-US" dirty="0" smtClean="0"/>
              <a:t>Office, automation equipment</a:t>
            </a:r>
          </a:p>
          <a:p>
            <a:r>
              <a:rPr lang="en-US" dirty="0" smtClean="0"/>
              <a:t>Interactions</a:t>
            </a:r>
          </a:p>
          <a:p>
            <a:pPr lvl="1"/>
            <a:r>
              <a:rPr lang="en-US" dirty="0" smtClean="0"/>
              <a:t>Face-to-face interactions, responding to emails and phone calls</a:t>
            </a:r>
            <a:endParaRPr lang="en-US" dirty="0"/>
          </a:p>
        </p:txBody>
      </p:sp>
      <p:pic>
        <p:nvPicPr>
          <p:cNvPr id="4" name="Picture 3" descr="RoleBase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683" y="1983535"/>
            <a:ext cx="5130181" cy="2983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Design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419"/>
            <a:ext cx="8229600" cy="500974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/>
              <a:t>Example 2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Role</a:t>
            </a:r>
          </a:p>
          <a:p>
            <a:pPr lvl="1"/>
            <a:r>
              <a:rPr lang="en-US" dirty="0" smtClean="0"/>
              <a:t>Judge, Attorney, Witness</a:t>
            </a:r>
          </a:p>
          <a:p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Apply courtroom fundamentals</a:t>
            </a:r>
          </a:p>
          <a:p>
            <a:r>
              <a:rPr lang="en-US" dirty="0" smtClean="0"/>
              <a:t>Environment(s)</a:t>
            </a:r>
          </a:p>
          <a:p>
            <a:pPr lvl="1"/>
            <a:r>
              <a:rPr lang="en-US" dirty="0" smtClean="0"/>
              <a:t>Courtroom, office, crime scenes</a:t>
            </a:r>
          </a:p>
          <a:p>
            <a:r>
              <a:rPr lang="en-US" dirty="0" smtClean="0"/>
              <a:t>Interactions</a:t>
            </a:r>
          </a:p>
          <a:p>
            <a:pPr lvl="1"/>
            <a:r>
              <a:rPr lang="en-US" dirty="0" smtClean="0"/>
              <a:t>Face-to-face</a:t>
            </a:r>
          </a:p>
          <a:p>
            <a:endParaRPr lang="en-US" dirty="0"/>
          </a:p>
        </p:txBody>
      </p:sp>
      <p:pic>
        <p:nvPicPr>
          <p:cNvPr id="6" name="Picture 5" descr="JAG2.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433" y="2030760"/>
            <a:ext cx="5173271" cy="3445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Design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582"/>
            <a:ext cx="8314664" cy="4956582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Individual and Team Learning Example</a:t>
            </a:r>
          </a:p>
          <a:p>
            <a:r>
              <a:rPr lang="en-US" sz="2800" dirty="0" smtClean="0"/>
              <a:t>Single user with simulation making team responses</a:t>
            </a:r>
          </a:p>
          <a:p>
            <a:r>
              <a:rPr lang="en-US" sz="2800" dirty="0" smtClean="0"/>
              <a:t>Modify for multiplayer interaction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RoleBase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570" y="3306726"/>
            <a:ext cx="4537258" cy="3046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Team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224" y="2881424"/>
            <a:ext cx="5170604" cy="3472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 Concepts and Reusability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Immersion</a:t>
            </a:r>
          </a:p>
          <a:p>
            <a:r>
              <a:rPr lang="en-US" dirty="0" smtClean="0"/>
              <a:t>Scene setting</a:t>
            </a:r>
          </a:p>
          <a:p>
            <a:r>
              <a:rPr lang="en-US" dirty="0" smtClean="0"/>
              <a:t>Feedback </a:t>
            </a:r>
          </a:p>
          <a:p>
            <a:r>
              <a:rPr lang="en-US" dirty="0" smtClean="0"/>
              <a:t>Performance summaries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 descr="SceneSetting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322840" y="2174875"/>
            <a:ext cx="4502184" cy="3338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76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Tools to Facilitate Rapid Development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41984"/>
            <a:ext cx="8229600" cy="4892786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Process flowcharts</a:t>
            </a:r>
          </a:p>
        </p:txBody>
      </p:sp>
      <p:pic>
        <p:nvPicPr>
          <p:cNvPr id="9" name="Picture 8" descr="Flowchart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6" y="1711566"/>
            <a:ext cx="6709144" cy="4412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Tools to Facilitate Rapid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5525"/>
            <a:ext cx="8229600" cy="4882154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Script templates</a:t>
            </a:r>
          </a:p>
        </p:txBody>
      </p:sp>
      <p:pic>
        <p:nvPicPr>
          <p:cNvPr id="4" name="Picture 3" descr="ScriptTempl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0" y="1413540"/>
            <a:ext cx="7315200" cy="46940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9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Tools to Facilitate Rapid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462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Asset Development Tracking</a:t>
            </a:r>
            <a:endParaRPr lang="en-US" dirty="0"/>
          </a:p>
        </p:txBody>
      </p:sp>
      <p:pic>
        <p:nvPicPr>
          <p:cNvPr id="5" name="Picture 4" descr="CharactersTempl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58" y="1456650"/>
            <a:ext cx="7148683" cy="4823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56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Tools to Facilitate Rapid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9045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2800" dirty="0" smtClean="0"/>
              <a:t>XML Files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000" dirty="0" smtClean="0"/>
              <a:t>Objectives</a:t>
            </a:r>
          </a:p>
          <a:p>
            <a:pPr algn="ctr">
              <a:buNone/>
            </a:pPr>
            <a:r>
              <a:rPr lang="en-US" sz="2000" dirty="0" smtClean="0"/>
              <a:t>Tasks</a:t>
            </a:r>
          </a:p>
          <a:p>
            <a:pPr algn="ctr">
              <a:buNone/>
            </a:pPr>
            <a:r>
              <a:rPr lang="en-US" sz="2000" dirty="0" smtClean="0"/>
              <a:t>Documents</a:t>
            </a:r>
          </a:p>
          <a:p>
            <a:pPr algn="ctr">
              <a:buNone/>
            </a:pPr>
            <a:r>
              <a:rPr lang="en-US" sz="2000" dirty="0" smtClean="0"/>
              <a:t>Audio </a:t>
            </a:r>
            <a:endParaRPr lang="en-US" sz="2000" dirty="0"/>
          </a:p>
        </p:txBody>
      </p:sp>
      <p:pic>
        <p:nvPicPr>
          <p:cNvPr id="7" name="Picture 6" descr="XML2.JPG"/>
          <p:cNvPicPr>
            <a:picLocks noChangeAspect="1"/>
          </p:cNvPicPr>
          <p:nvPr/>
        </p:nvPicPr>
        <p:blipFill>
          <a:blip r:embed="rId3"/>
          <a:srcRect l="18372" t="-6976" r="31047" b="38072"/>
          <a:stretch>
            <a:fillRect/>
          </a:stretch>
        </p:blipFill>
        <p:spPr>
          <a:xfrm>
            <a:off x="2583698" y="715880"/>
            <a:ext cx="6390167" cy="560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7200" y="2509275"/>
            <a:ext cx="1818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Simulation Brain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446"/>
            <a:ext cx="8229600" cy="1143000"/>
          </a:xfrm>
        </p:spPr>
        <p:txBody>
          <a:bodyPr/>
          <a:lstStyle/>
          <a:p>
            <a:r>
              <a:rPr lang="en-US" dirty="0" smtClean="0"/>
              <a:t>Content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01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Folders for each type of asset</a:t>
            </a:r>
          </a:p>
          <a:p>
            <a:pPr lvl="1"/>
            <a:r>
              <a:rPr lang="en-US" dirty="0" smtClean="0"/>
              <a:t>Activities:  XML files</a:t>
            </a:r>
          </a:p>
          <a:p>
            <a:pPr lvl="1"/>
            <a:r>
              <a:rPr lang="en-US" dirty="0" smtClean="0"/>
              <a:t>Audio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Questions</a:t>
            </a:r>
          </a:p>
          <a:p>
            <a:pPr lvl="1"/>
            <a:r>
              <a:rPr lang="en-US" dirty="0" smtClean="0"/>
              <a:t>References</a:t>
            </a:r>
          </a:p>
          <a:p>
            <a:pPr lvl="1"/>
            <a:r>
              <a:rPr lang="en-US" dirty="0" smtClean="0"/>
              <a:t>Scenarios </a:t>
            </a:r>
          </a:p>
          <a:p>
            <a:pPr lvl="1"/>
            <a:r>
              <a:rPr lang="en-US" dirty="0" smtClean="0"/>
              <a:t>Videos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4352"/>
            <a:ext cx="8229600" cy="1143000"/>
          </a:xfrm>
        </p:spPr>
        <p:txBody>
          <a:bodyPr/>
          <a:lstStyle/>
          <a:p>
            <a:r>
              <a:rPr lang="en-US" dirty="0" smtClean="0"/>
              <a:t>Graphic Development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954" y="903755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AutoDesk 3D Studio Max – Reusable Geometry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jag-3d-environm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207" y="2392342"/>
            <a:ext cx="5640802" cy="3420164"/>
          </a:xfrm>
          <a:prstGeom prst="rect">
            <a:avLst/>
          </a:prstGeom>
        </p:spPr>
      </p:pic>
      <p:pic>
        <p:nvPicPr>
          <p:cNvPr id="6" name="Picture 5" descr="large_off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70" y="1804659"/>
            <a:ext cx="4065224" cy="3326744"/>
          </a:xfrm>
          <a:prstGeom prst="rect">
            <a:avLst/>
          </a:prstGeom>
        </p:spPr>
      </p:pic>
      <p:pic>
        <p:nvPicPr>
          <p:cNvPr id="7" name="Picture 6" descr="OIC_offi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697" y="3553777"/>
            <a:ext cx="3394288" cy="3088103"/>
          </a:xfrm>
          <a:prstGeom prst="rect">
            <a:avLst/>
          </a:prstGeom>
          <a:scene3d>
            <a:camera prst="orthographicFront">
              <a:rot lat="0" lon="0" rev="20099999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6884"/>
            <a:ext cx="8229600" cy="1143000"/>
          </a:xfrm>
        </p:spPr>
        <p:txBody>
          <a:bodyPr/>
          <a:lstStyle/>
          <a:p>
            <a:r>
              <a:rPr lang="en-US" dirty="0" smtClean="0"/>
              <a:t>Graphic Development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321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AutoDesk 3D Studio Max</a:t>
            </a:r>
          </a:p>
          <a:p>
            <a:r>
              <a:rPr lang="en-US" dirty="0" smtClean="0"/>
              <a:t>Create baseline male and female avatar </a:t>
            </a:r>
          </a:p>
          <a:p>
            <a:pPr lvl="1"/>
            <a:r>
              <a:rPr lang="en-US" dirty="0" smtClean="0"/>
              <a:t>Change texture to create new avatar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head-sho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4" y="2775099"/>
            <a:ext cx="8784598" cy="3212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7517"/>
            <a:ext cx="8229600" cy="1143000"/>
          </a:xfrm>
        </p:spPr>
        <p:txBody>
          <a:bodyPr/>
          <a:lstStyle/>
          <a:p>
            <a:r>
              <a:rPr lang="en-US" dirty="0" smtClean="0"/>
              <a:t>Unity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2604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15 – 20 minutes to create a single avatar</a:t>
            </a:r>
          </a:p>
          <a:p>
            <a:pPr lvl="1"/>
            <a:r>
              <a:rPr lang="en-US" dirty="0" smtClean="0"/>
              <a:t>Animation</a:t>
            </a:r>
          </a:p>
          <a:p>
            <a:pPr lvl="1"/>
            <a:r>
              <a:rPr lang="en-US" dirty="0" smtClean="0"/>
              <a:t>Sequence</a:t>
            </a:r>
          </a:p>
          <a:p>
            <a:pPr lvl="1"/>
            <a:r>
              <a:rPr lang="en-US" dirty="0" smtClean="0"/>
              <a:t>Location</a:t>
            </a:r>
          </a:p>
          <a:p>
            <a:r>
              <a:rPr lang="en-US" dirty="0" smtClean="0"/>
              <a:t>Duplicate avatars</a:t>
            </a:r>
          </a:p>
          <a:p>
            <a:r>
              <a:rPr lang="en-US" dirty="0" smtClean="0"/>
              <a:t>Within or across  simulations</a:t>
            </a:r>
          </a:p>
          <a:p>
            <a:r>
              <a:rPr lang="en-US" dirty="0" smtClean="0"/>
              <a:t>Editable on the fly</a:t>
            </a:r>
          </a:p>
          <a:p>
            <a:pPr lvl="2">
              <a:buNone/>
            </a:pPr>
            <a:endParaRPr lang="en-US" dirty="0"/>
          </a:p>
        </p:txBody>
      </p:sp>
      <p:pic>
        <p:nvPicPr>
          <p:cNvPr id="9" name="Content Placeholder 8" descr="Prefab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60890" y="2328551"/>
            <a:ext cx="4864139" cy="2314861"/>
          </a:xfrm>
        </p:spPr>
      </p:pic>
      <p:pic>
        <p:nvPicPr>
          <p:cNvPr id="10" name="Picture 9" descr="Prefa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158" y="2328551"/>
            <a:ext cx="4965405" cy="3864168"/>
          </a:xfrm>
          <a:prstGeom prst="rect">
            <a:avLst/>
          </a:prstGeom>
        </p:spPr>
      </p:pic>
      <p:pic>
        <p:nvPicPr>
          <p:cNvPr id="11" name="Picture 10" descr="people-stand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850" y="1321943"/>
            <a:ext cx="5010150" cy="5400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1243" y="765542"/>
            <a:ext cx="769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Prefabs – backbone of Unity Reusability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79"/>
            <a:ext cx="8229600" cy="1143000"/>
          </a:xfrm>
        </p:spPr>
        <p:txBody>
          <a:bodyPr/>
          <a:lstStyle/>
          <a:p>
            <a:r>
              <a:rPr lang="en-US" dirty="0" smtClean="0"/>
              <a:t>Unity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3907" y="1313109"/>
            <a:ext cx="3625702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Create bundles </a:t>
            </a:r>
          </a:p>
          <a:p>
            <a:pPr lvl="1"/>
            <a:r>
              <a:rPr lang="en-US" dirty="0" smtClean="0"/>
              <a:t>Instance of avatar or environment </a:t>
            </a:r>
          </a:p>
          <a:p>
            <a:pPr lvl="1"/>
            <a:r>
              <a:rPr lang="en-US" dirty="0" smtClean="0"/>
              <a:t>Used to replace avatar/scene</a:t>
            </a:r>
          </a:p>
          <a:p>
            <a:pPr lvl="1"/>
            <a:r>
              <a:rPr lang="en-US" dirty="0" smtClean="0"/>
              <a:t>Editing more labor intensive than for Prefabs</a:t>
            </a:r>
          </a:p>
          <a:p>
            <a:pPr lvl="1"/>
            <a:endParaRPr lang="en-US" dirty="0"/>
          </a:p>
        </p:txBody>
      </p:sp>
      <p:pic>
        <p:nvPicPr>
          <p:cNvPr id="9" name="Content Placeholder 8" descr="Jag3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17084" y="1761191"/>
            <a:ext cx="5167440" cy="3225275"/>
          </a:xfrm>
        </p:spPr>
      </p:pic>
      <p:pic>
        <p:nvPicPr>
          <p:cNvPr id="11" name="Picture 10" descr="scenario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609" y="1761191"/>
            <a:ext cx="5167440" cy="3403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6688"/>
            <a:ext cx="8229600" cy="723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Benefits - Development Team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1986"/>
            <a:ext cx="8229600" cy="4956582"/>
          </a:xfrm>
        </p:spPr>
        <p:txBody>
          <a:bodyPr/>
          <a:lstStyle/>
          <a:p>
            <a:r>
              <a:rPr lang="en-US" dirty="0" smtClean="0"/>
              <a:t>Reduce development time</a:t>
            </a:r>
          </a:p>
          <a:p>
            <a:r>
              <a:rPr lang="en-US" dirty="0" smtClean="0"/>
              <a:t>Present consistent look and feel</a:t>
            </a:r>
          </a:p>
          <a:p>
            <a:r>
              <a:rPr lang="en-US" dirty="0" smtClean="0"/>
              <a:t>Provide ability to make rapid updates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Picture 4" descr="calend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01" y="3208406"/>
            <a:ext cx="4827180" cy="2949669"/>
          </a:xfrm>
          <a:prstGeom prst="rect">
            <a:avLst/>
          </a:prstGeom>
        </p:spPr>
      </p:pic>
      <p:pic>
        <p:nvPicPr>
          <p:cNvPr id="7" name="Picture 6" descr="Ja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473" y="3179031"/>
            <a:ext cx="4883003" cy="3298899"/>
          </a:xfrm>
          <a:prstGeom prst="rect">
            <a:avLst/>
          </a:prstGeom>
        </p:spPr>
      </p:pic>
      <p:pic>
        <p:nvPicPr>
          <p:cNvPr id="8" name="Picture 7" descr="stop-watc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685" y="3496605"/>
            <a:ext cx="2857500" cy="2981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510"/>
            <a:ext cx="8229600" cy="969371"/>
          </a:xfrm>
        </p:spPr>
        <p:txBody>
          <a:bodyPr/>
          <a:lstStyle/>
          <a:p>
            <a:r>
              <a:rPr lang="en-US" dirty="0" smtClean="0"/>
              <a:t>Benefits - Customer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44010"/>
            <a:ext cx="8484781" cy="4882154"/>
          </a:xfrm>
        </p:spPr>
        <p:txBody>
          <a:bodyPr/>
          <a:lstStyle/>
          <a:p>
            <a:r>
              <a:rPr lang="en-US" dirty="0" smtClean="0"/>
              <a:t>Ability to maintain the product </a:t>
            </a:r>
          </a:p>
          <a:p>
            <a:r>
              <a:rPr lang="en-US" dirty="0" smtClean="0"/>
              <a:t>Ability to add objectives/activities to product</a:t>
            </a:r>
          </a:p>
          <a:p>
            <a:r>
              <a:rPr lang="en-US" dirty="0" smtClean="0"/>
              <a:t>Life of product is extended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Jag5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96821"/>
            <a:ext cx="3964969" cy="2678685"/>
          </a:xfrm>
          <a:prstGeom prst="rect">
            <a:avLst/>
          </a:prstGeom>
        </p:spPr>
      </p:pic>
      <p:pic>
        <p:nvPicPr>
          <p:cNvPr id="6" name="Picture 5" descr="loac c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667" y="3333612"/>
            <a:ext cx="3894930" cy="2570817"/>
          </a:xfrm>
          <a:prstGeom prst="rect">
            <a:avLst/>
          </a:prstGeom>
        </p:spPr>
      </p:pic>
      <p:pic>
        <p:nvPicPr>
          <p:cNvPr id="8" name="Picture 7" descr="scenario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032" y="3311190"/>
            <a:ext cx="3964968" cy="2593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5576"/>
          </a:xfrm>
        </p:spPr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9070"/>
            <a:ext cx="8229600" cy="479709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Gayla Thompson, Senior Project Manager</a:t>
            </a:r>
          </a:p>
          <a:p>
            <a:pPr algn="ctr">
              <a:buNone/>
            </a:pPr>
            <a:r>
              <a:rPr lang="en-US" dirty="0" smtClean="0">
                <a:hlinkClick r:id="rId3"/>
              </a:rPr>
              <a:t>gthompson@c2ti.com</a:t>
            </a:r>
            <a:r>
              <a:rPr lang="en-US" dirty="0" smtClean="0"/>
              <a:t>, 757-595-4169</a:t>
            </a:r>
          </a:p>
          <a:p>
            <a:pPr algn="ctr">
              <a:buNone/>
            </a:pPr>
            <a:r>
              <a:rPr lang="en-US" dirty="0" smtClean="0"/>
              <a:t>Darlene Smith, Senior Task Lead</a:t>
            </a:r>
            <a:endParaRPr lang="en-US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dirty="0" smtClean="0">
                <a:hlinkClick r:id="rId4"/>
              </a:rPr>
              <a:t>dsmith@c2ti.com</a:t>
            </a:r>
            <a:r>
              <a:rPr lang="en-US" dirty="0" smtClean="0"/>
              <a:t>, 757-401-6402</a:t>
            </a:r>
          </a:p>
          <a:p>
            <a:pPr algn="ctr">
              <a:buNone/>
            </a:pPr>
            <a:r>
              <a:rPr lang="en-US" dirty="0" smtClean="0"/>
              <a:t>C² Technologies, Inc.</a:t>
            </a:r>
          </a:p>
          <a:p>
            <a:pPr algn="ctr">
              <a:buNone/>
            </a:pPr>
            <a:r>
              <a:rPr lang="en-US" dirty="0" smtClean="0">
                <a:hlinkClick r:id="rId5"/>
              </a:rPr>
              <a:t>www.c2ti.com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4" name="Picture 3" descr="Description: Description: HD:Users:sjohnson:Desktop:QR code:c2portfolioQ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3809" y="5091816"/>
            <a:ext cx="3294743" cy="1219200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844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1045</Words>
  <Application>Microsoft Office PowerPoint</Application>
  <PresentationFormat>On-screen Show (4:3)</PresentationFormat>
  <Paragraphs>223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1_Custom Design</vt:lpstr>
      <vt:lpstr>Custom Design</vt:lpstr>
      <vt:lpstr>Designing and Developing Interactive Training for Reusability</vt:lpstr>
      <vt:lpstr>Your Presenters</vt:lpstr>
      <vt:lpstr>Designing for Reusability</vt:lpstr>
      <vt:lpstr>Objectives</vt:lpstr>
      <vt:lpstr>What’s Different About This?</vt:lpstr>
      <vt:lpstr>What’s Different About This?</vt:lpstr>
      <vt:lpstr>Flexible Design Strategies</vt:lpstr>
      <vt:lpstr>Flexible Design Strategies</vt:lpstr>
      <vt:lpstr>Flexible Design Strategies</vt:lpstr>
      <vt:lpstr>Flexible Design Strategies</vt:lpstr>
      <vt:lpstr>ID Concepts and Reusability</vt:lpstr>
      <vt:lpstr>Tools to Facilitate Rapid Development</vt:lpstr>
      <vt:lpstr>Tools to Facilitate Rapid Development</vt:lpstr>
      <vt:lpstr>Tools to Facilitate Rapid Development</vt:lpstr>
      <vt:lpstr>Tools to Facilitate Rapid Development</vt:lpstr>
      <vt:lpstr>Content Structure</vt:lpstr>
      <vt:lpstr>Graphic Development Products</vt:lpstr>
      <vt:lpstr>Graphic Development Products</vt:lpstr>
      <vt:lpstr>Unity Products</vt:lpstr>
      <vt:lpstr>Unity Products</vt:lpstr>
      <vt:lpstr>Benefits - Development Team </vt:lpstr>
      <vt:lpstr>Benefits - Customer</vt:lpstr>
      <vt:lpstr>Contact Information</vt:lpstr>
    </vt:vector>
  </TitlesOfParts>
  <Company>C2 Technology,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Evren Bilghan</dc:creator>
  <cp:lastModifiedBy>dsmith</cp:lastModifiedBy>
  <cp:revision>161</cp:revision>
  <dcterms:created xsi:type="dcterms:W3CDTF">2013-04-24T15:45:17Z</dcterms:created>
  <dcterms:modified xsi:type="dcterms:W3CDTF">2013-05-02T17:26:59Z</dcterms:modified>
</cp:coreProperties>
</file>