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9" r:id="rId2"/>
    <p:sldId id="297" r:id="rId3"/>
    <p:sldId id="259" r:id="rId4"/>
    <p:sldId id="261" r:id="rId5"/>
    <p:sldId id="262" r:id="rId6"/>
    <p:sldId id="265" r:id="rId7"/>
    <p:sldId id="264" r:id="rId8"/>
    <p:sldId id="296" r:id="rId9"/>
    <p:sldId id="288" r:id="rId10"/>
    <p:sldId id="266" r:id="rId11"/>
    <p:sldId id="295" r:id="rId12"/>
    <p:sldId id="293" r:id="rId13"/>
    <p:sldId id="294" r:id="rId14"/>
    <p:sldId id="271" r:id="rId15"/>
    <p:sldId id="272" r:id="rId16"/>
    <p:sldId id="276" r:id="rId17"/>
    <p:sldId id="291" r:id="rId18"/>
    <p:sldId id="29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630" autoAdjust="0"/>
  </p:normalViewPr>
  <p:slideViewPr>
    <p:cSldViewPr snapToGrid="0">
      <p:cViewPr>
        <p:scale>
          <a:sx n="65" d="100"/>
          <a:sy n="65" d="100"/>
        </p:scale>
        <p:origin x="-2232" y="-8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ADFFAE-C1C5-4B38-A6BF-3DC9B882B162}" type="datetimeFigureOut">
              <a:rPr lang="en-US" smtClean="0"/>
              <a:t>3/19/2013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1E2754-B90B-4074-ACB8-23D3AE3E3549}" type="slidenum">
              <a:rPr lang="en-US" smtClean="0"/>
              <a:t>‹#›</a:t>
            </a:fld>
            <a:endParaRPr lang="en-US" dirty="0"/>
          </a:p>
        </p:txBody>
      </p:sp>
    </p:spTree>
    <p:extLst>
      <p:ext uri="{BB962C8B-B14F-4D97-AF65-F5344CB8AC3E}">
        <p14:creationId xmlns:p14="http://schemas.microsoft.com/office/powerpoint/2010/main" val="1949585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we are focusing</a:t>
            </a:r>
            <a:r>
              <a:rPr lang="en-US" baseline="0" dirty="0" smtClean="0"/>
              <a:t> on cyber security from the perspective of phishing because they are the cyber attacks and incidents we are seeing.  We’ll talk about some ways you can address this through training.</a:t>
            </a:r>
            <a:endParaRPr lang="en-US" dirty="0"/>
          </a:p>
        </p:txBody>
      </p:sp>
      <p:sp>
        <p:nvSpPr>
          <p:cNvPr id="4" name="Slide Number Placeholder 3"/>
          <p:cNvSpPr>
            <a:spLocks noGrp="1"/>
          </p:cNvSpPr>
          <p:nvPr>
            <p:ph type="sldNum" sz="quarter" idx="10"/>
          </p:nvPr>
        </p:nvSpPr>
        <p:spPr/>
        <p:txBody>
          <a:bodyPr/>
          <a:lstStyle/>
          <a:p>
            <a:fld id="{661E2754-B90B-4074-ACB8-23D3AE3E3549}" type="slidenum">
              <a:rPr lang="en-US" smtClean="0"/>
              <a:t>1</a:t>
            </a:fld>
            <a:endParaRPr lang="en-US" dirty="0"/>
          </a:p>
        </p:txBody>
      </p:sp>
    </p:spTree>
    <p:extLst>
      <p:ext uri="{BB962C8B-B14F-4D97-AF65-F5344CB8AC3E}">
        <p14:creationId xmlns:p14="http://schemas.microsoft.com/office/powerpoint/2010/main" val="2952482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Janet Wilson, Program Manager, C</a:t>
            </a:r>
            <a:r>
              <a:rPr lang="en-US" sz="1200" b="1" kern="1200" baseline="30000" dirty="0" smtClean="0">
                <a:solidFill>
                  <a:schemeClr val="tx1"/>
                </a:solidFill>
                <a:effectLst/>
                <a:latin typeface="+mn-lt"/>
                <a:ea typeface="+mn-ea"/>
                <a:cs typeface="+mn-cs"/>
              </a:rPr>
              <a:t>2</a:t>
            </a:r>
            <a:r>
              <a:rPr lang="en-US" sz="1200" b="1" kern="1200" dirty="0" smtClean="0">
                <a:solidFill>
                  <a:schemeClr val="tx1"/>
                </a:solidFill>
                <a:effectLst/>
                <a:latin typeface="+mn-lt"/>
                <a:ea typeface="+mn-ea"/>
                <a:cs typeface="+mn-cs"/>
              </a:rPr>
              <a:t> Technologies</a:t>
            </a:r>
            <a:br>
              <a:rPr lang="en-US" sz="1200" b="1"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As a Program Manager for C²</a:t>
            </a:r>
            <a:r>
              <a:rPr lang="en-US" sz="1200" kern="1200" baseline="300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Technologies, Ms. Wilson has been instrumental in the development of  cyber-security awareness training and communication for Federal Government clients.  A PMP since 2005, she received her B.S. from Berry College (Mathematics) and an M.A.T. from Georgia State University (Teaching).</a:t>
            </a:r>
          </a:p>
          <a:p>
            <a:endParaRPr lang="en-US"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Michael Webber, Senior Vice President, BitSec</a:t>
            </a:r>
            <a:r>
              <a:rPr lang="en-US" sz="1200" b="1" kern="1200" baseline="0" dirty="0" smtClean="0">
                <a:solidFill>
                  <a:schemeClr val="tx1"/>
                </a:solidFill>
                <a:effectLst/>
                <a:latin typeface="+mn-lt"/>
                <a:ea typeface="+mn-ea"/>
                <a:cs typeface="+mn-cs"/>
              </a:rPr>
              <a:t> Global Forensics</a:t>
            </a:r>
            <a:endParaRPr lang="en-US"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Michael Webber specializes in cyber security services and training, providing expert guidance to C²’s Veterans Affairs and Department of State clients.   Before, becoming a cyber-security trainer, Mr. Webber served as a sworn law enforcement officer with a focus on cybercrime for over twelve years.    In addition to assisting government and corporate clients with issues surrounding electronic discovery, digital forensics, and data breach investigations, he has developed and provided cyber training in over 26 countries.  Mr. Webber is currently a Senior Vice President of Technology with BitSec Global Forensics, a division of Network Designs, Inc. (NDi), a Service Disabled Veteran Owned Small Business (SDVOSB).</a:t>
            </a:r>
          </a:p>
          <a:p>
            <a:endParaRPr lang="en-US" dirty="0"/>
          </a:p>
        </p:txBody>
      </p:sp>
      <p:sp>
        <p:nvSpPr>
          <p:cNvPr id="4" name="Slide Number Placeholder 3"/>
          <p:cNvSpPr>
            <a:spLocks noGrp="1"/>
          </p:cNvSpPr>
          <p:nvPr>
            <p:ph type="sldNum" sz="quarter" idx="10"/>
          </p:nvPr>
        </p:nvSpPr>
        <p:spPr/>
        <p:txBody>
          <a:bodyPr/>
          <a:lstStyle/>
          <a:p>
            <a:fld id="{661E2754-B90B-4074-ACB8-23D3AE3E3549}" type="slidenum">
              <a:rPr lang="en-US" smtClean="0"/>
              <a:t>2</a:t>
            </a:fld>
            <a:endParaRPr lang="en-US" dirty="0"/>
          </a:p>
        </p:txBody>
      </p:sp>
    </p:spTree>
    <p:extLst>
      <p:ext uri="{BB962C8B-B14F-4D97-AF65-F5344CB8AC3E}">
        <p14:creationId xmlns:p14="http://schemas.microsoft.com/office/powerpoint/2010/main" val="831829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2011 </a:t>
            </a:r>
            <a:r>
              <a:rPr lang="en-US" baseline="0" dirty="0" smtClean="0"/>
              <a:t>reports to U.S. CERT was that over 53 percent of all incidents report initially targeted the employee not the systems.  Corporate American saw a 1 percent decrease in overall attacks, where the U.S. government saw a 5% increase.</a:t>
            </a:r>
            <a:endParaRPr lang="en-US" dirty="0" smtClean="0"/>
          </a:p>
          <a:p>
            <a:endParaRPr lang="en-US" dirty="0" smtClean="0"/>
          </a:p>
          <a:p>
            <a:r>
              <a:rPr lang="en-US" dirty="0" smtClean="0"/>
              <a:t>Discuss cases where phishing attacks were used against the U.S. Government</a:t>
            </a:r>
          </a:p>
          <a:p>
            <a:r>
              <a:rPr lang="en-US" dirty="0" smtClean="0"/>
              <a:t>Discuss how present-day</a:t>
            </a:r>
            <a:r>
              <a:rPr lang="en-US" baseline="0" dirty="0" smtClean="0"/>
              <a:t> attacks work</a:t>
            </a:r>
            <a:endParaRPr lang="en-US" dirty="0" smtClean="0"/>
          </a:p>
          <a:p>
            <a:r>
              <a:rPr lang="en-US" dirty="0" smtClean="0"/>
              <a:t>Discuss the need to educate users continually</a:t>
            </a:r>
          </a:p>
          <a:p>
            <a:endParaRPr lang="en-US" dirty="0" smtClean="0"/>
          </a:p>
          <a:p>
            <a:r>
              <a:rPr lang="en-US" dirty="0" smtClean="0"/>
              <a:t>Participants in this session will be able to:</a:t>
            </a:r>
          </a:p>
          <a:p>
            <a:pPr lvl="1"/>
            <a:r>
              <a:rPr lang="en-US" dirty="0" smtClean="0"/>
              <a:t>Examine the emphasis on security to reduce the number of successful attacks</a:t>
            </a:r>
          </a:p>
          <a:p>
            <a:pPr lvl="1"/>
            <a:r>
              <a:rPr lang="en-US" dirty="0" smtClean="0"/>
              <a:t>Identify tools that attackers use to exploit vulnerabilities</a:t>
            </a:r>
          </a:p>
          <a:p>
            <a:pPr lvl="1"/>
            <a:r>
              <a:rPr lang="en-US" dirty="0" smtClean="0"/>
              <a:t>Discuss ways to engage the workforce</a:t>
            </a:r>
            <a:endParaRPr lang="en-US" dirty="0"/>
          </a:p>
        </p:txBody>
      </p:sp>
      <p:sp>
        <p:nvSpPr>
          <p:cNvPr id="4" name="Slide Number Placeholder 3"/>
          <p:cNvSpPr>
            <a:spLocks noGrp="1"/>
          </p:cNvSpPr>
          <p:nvPr>
            <p:ph type="sldNum" sz="quarter" idx="10"/>
          </p:nvPr>
        </p:nvSpPr>
        <p:spPr/>
        <p:txBody>
          <a:bodyPr/>
          <a:lstStyle/>
          <a:p>
            <a:fld id="{661E2754-B90B-4074-ACB8-23D3AE3E3549}" type="slidenum">
              <a:rPr lang="en-US" smtClean="0"/>
              <a:t>3</a:t>
            </a:fld>
            <a:endParaRPr lang="en-US" dirty="0"/>
          </a:p>
        </p:txBody>
      </p:sp>
    </p:spTree>
    <p:extLst>
      <p:ext uri="{BB962C8B-B14F-4D97-AF65-F5344CB8AC3E}">
        <p14:creationId xmlns:p14="http://schemas.microsoft.com/office/powerpoint/2010/main" val="2354267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1E2754-B90B-4074-ACB8-23D3AE3E3549}" type="slidenum">
              <a:rPr lang="en-US" smtClean="0"/>
              <a:t>4</a:t>
            </a:fld>
            <a:endParaRPr lang="en-US" dirty="0"/>
          </a:p>
        </p:txBody>
      </p:sp>
    </p:spTree>
    <p:extLst>
      <p:ext uri="{BB962C8B-B14F-4D97-AF65-F5344CB8AC3E}">
        <p14:creationId xmlns:p14="http://schemas.microsoft.com/office/powerpoint/2010/main" val="1489975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Not</a:t>
            </a:r>
            <a:r>
              <a:rPr lang="en-US" baseline="0" dirty="0" smtClean="0"/>
              <a:t> all threats are external and not limited to the United States.  According to reports, </a:t>
            </a:r>
            <a:r>
              <a:rPr lang="en-US" baseline="0" dirty="0" smtClean="0">
                <a:effectLst/>
              </a:rPr>
              <a:t>i</a:t>
            </a:r>
            <a:r>
              <a:rPr lang="en-US" dirty="0" smtClean="0">
                <a:effectLst/>
              </a:rPr>
              <a:t>n July 2007 Jeffery </a:t>
            </a:r>
            <a:r>
              <a:rPr lang="en-US" dirty="0" err="1" smtClean="0">
                <a:effectLst/>
              </a:rPr>
              <a:t>Delisle</a:t>
            </a:r>
            <a:r>
              <a:rPr lang="en-US" dirty="0" smtClean="0">
                <a:effectLst/>
              </a:rPr>
              <a:t> walked into the Russian Embassy in Ottawa and offered to sell secret information to the Russian military intelligence service.  He didn’t email or upload</a:t>
            </a:r>
            <a:r>
              <a:rPr lang="en-US" baseline="0" dirty="0" smtClean="0">
                <a:effectLst/>
              </a:rPr>
              <a:t> information, he didn’t use an USB (they were locked down).  So, he used a floppy disk.  He found an older system that still had a floppy disk enabled.  Transferred the info to a floppy, eventually found a system that allowed him to transfer the info to a USB then left the area. </a:t>
            </a:r>
            <a:r>
              <a:rPr lang="en-US" dirty="0" smtClean="0"/>
              <a:t>The</a:t>
            </a:r>
            <a:r>
              <a:rPr lang="en-US" baseline="0" dirty="0" smtClean="0"/>
              <a:t> techniques Jeffrey </a:t>
            </a:r>
            <a:r>
              <a:rPr lang="en-US" baseline="0" dirty="0" err="1" smtClean="0"/>
              <a:t>Delisle</a:t>
            </a:r>
            <a:r>
              <a:rPr lang="en-US" baseline="0" dirty="0" smtClean="0"/>
              <a:t>, of the Canadian Navy, used were antiquated in terms of today’s </a:t>
            </a:r>
            <a:r>
              <a:rPr lang="en-US" baseline="0" dirty="0" err="1" smtClean="0"/>
              <a:t>cyberworld</a:t>
            </a:r>
            <a:r>
              <a:rPr lang="en-US" baseline="0" dirty="0" smtClean="0"/>
              <a:t> sophistication. </a:t>
            </a:r>
            <a:r>
              <a:rPr lang="en-US" baseline="0" dirty="0" smtClean="0">
                <a:effectLst/>
              </a:rPr>
              <a:t>The problem was nobody though the floppy disk would be a problem.  </a:t>
            </a:r>
            <a:endParaRPr lang="en-US"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At court in October 2012 </a:t>
            </a:r>
            <a:r>
              <a:rPr lang="en-US" dirty="0" err="1" smtClean="0">
                <a:effectLst/>
              </a:rPr>
              <a:t>Delisle</a:t>
            </a:r>
            <a:r>
              <a:rPr lang="en-US" dirty="0" smtClean="0">
                <a:effectLst/>
              </a:rPr>
              <a:t> pleaded guilty to breach of trust and two counts of passing secret information to a foreign entity, contrary to the Security of Information Act. He was sentenced to 20 years in penitentiary, minus time served, by the Chief Judge of the Provincial Court of Nova Scotia on February 8, 2013.</a:t>
            </a:r>
            <a:endParaRPr lang="en-US" baseline="30000"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lvl="0"/>
            <a:r>
              <a:rPr lang="en-US" b="1" dirty="0" smtClean="0">
                <a:effectLst/>
              </a:rPr>
              <a:t>Bradley Edward Manning</a:t>
            </a:r>
            <a:r>
              <a:rPr lang="en-US" dirty="0" smtClean="0">
                <a:effectLst/>
              </a:rPr>
              <a:t> is a  United States Army soldier who was arrested in May 2010 in Iraq on suspicion of having passed classified material to </a:t>
            </a:r>
            <a:r>
              <a:rPr lang="en-US" dirty="0" err="1" smtClean="0">
                <a:effectLst/>
              </a:rPr>
              <a:t>WikiLeaks</a:t>
            </a:r>
            <a:r>
              <a:rPr lang="en-US" dirty="0" smtClean="0">
                <a:effectLst/>
              </a:rPr>
              <a:t>. </a:t>
            </a:r>
            <a:r>
              <a:rPr lang="en-US" baseline="0" dirty="0" smtClean="0"/>
              <a:t>It was childishly easy, according to the published </a:t>
            </a:r>
            <a:r>
              <a:rPr lang="en-US" baseline="0" dirty="0" err="1" smtClean="0"/>
              <a:t>chatlog</a:t>
            </a:r>
            <a:r>
              <a:rPr lang="en-US" baseline="0" dirty="0" smtClean="0"/>
              <a:t> of a conversation Bradley Manning, had with a fellow-hacker.  “I would come in with music on a CD-RW labeled with something like ‘Lady Gaga’…erase the music…then write a compressed split file.  No one suspected a thing…[I] listened and lip-synched to Lady </a:t>
            </a:r>
            <a:r>
              <a:rPr lang="en-US" baseline="0" dirty="0" err="1" smtClean="0"/>
              <a:t>Gaga’s</a:t>
            </a:r>
            <a:r>
              <a:rPr lang="en-US" baseline="0" dirty="0" smtClean="0"/>
              <a:t> Telephone while </a:t>
            </a:r>
            <a:r>
              <a:rPr lang="en-US" baseline="0" dirty="0" err="1" smtClean="0"/>
              <a:t>exfiltrating</a:t>
            </a:r>
            <a:r>
              <a:rPr lang="en-US" baseline="0" dirty="0" smtClean="0"/>
              <a:t> possibly the largest data spillage in American history.”  He said that he “had unprecedented access to classified networks 14 hours a day 7 days a week for 8+ months.”</a:t>
            </a:r>
          </a:p>
          <a:p>
            <a:pPr lvl="0"/>
            <a:endParaRPr lang="en-US" baseline="0" dirty="0" smtClean="0"/>
          </a:p>
          <a:p>
            <a:pPr lvl="0"/>
            <a:r>
              <a:rPr lang="en-US" dirty="0" smtClean="0">
                <a:effectLst/>
              </a:rPr>
              <a:t>The material included videos of the July 12, 2007 Baghdad</a:t>
            </a:r>
            <a:r>
              <a:rPr lang="en-US" baseline="0" dirty="0" smtClean="0">
                <a:effectLst/>
              </a:rPr>
              <a:t> airstrike</a:t>
            </a:r>
            <a:r>
              <a:rPr lang="en-US" dirty="0" smtClean="0">
                <a:effectLst/>
              </a:rPr>
              <a:t> and the 2009 </a:t>
            </a:r>
            <a:r>
              <a:rPr lang="en-US" dirty="0" err="1" smtClean="0">
                <a:effectLst/>
              </a:rPr>
              <a:t>Granai</a:t>
            </a:r>
            <a:r>
              <a:rPr lang="en-US" baseline="0" dirty="0" smtClean="0">
                <a:effectLst/>
              </a:rPr>
              <a:t> airstrike</a:t>
            </a:r>
            <a:r>
              <a:rPr lang="en-US" dirty="0" smtClean="0">
                <a:effectLst/>
              </a:rPr>
              <a:t> in Afghanistan; 250,000 United States diplomatic cables; and 500,000 army reports sometimes called Iraq War logs and Afghan War logs. It was the largest set of restricted documents ever leaked to the public.</a:t>
            </a:r>
            <a:r>
              <a:rPr lang="en-US" baseline="30000" dirty="0" smtClean="0">
                <a:effectLst/>
              </a:rPr>
              <a:t> </a:t>
            </a:r>
            <a:r>
              <a:rPr lang="en-US" dirty="0" smtClean="0">
                <a:effectLst/>
              </a:rPr>
              <a:t> Much of it was published by </a:t>
            </a:r>
            <a:r>
              <a:rPr lang="en-US" dirty="0" err="1" smtClean="0">
                <a:effectLst/>
              </a:rPr>
              <a:t>WikiLeaks</a:t>
            </a:r>
            <a:r>
              <a:rPr lang="en-US" dirty="0" smtClean="0">
                <a:effectLst/>
              </a:rPr>
              <a:t> or its media partners between April and November 2010.</a:t>
            </a:r>
            <a:endParaRPr lang="en-US" baseline="0" dirty="0" smtClean="0"/>
          </a:p>
          <a:p>
            <a:pPr lvl="0"/>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On February 28, 2013, Manning pled guilty to 10 of the 22 charges against him, which could carry a sentence of up to 20 years. One notable charge for which he did not enter a plea is the charge of "aiding the enemy", which could carry a life sentence. The judge must choose if she will accept the pleas; prosecutors will pursue a court martial on the remaining charges.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CD’s locked down?</a:t>
            </a:r>
          </a:p>
          <a:p>
            <a:pPr lvl="0"/>
            <a:endParaRPr lang="en-US" dirty="0" smtClean="0"/>
          </a:p>
        </p:txBody>
      </p:sp>
      <p:sp>
        <p:nvSpPr>
          <p:cNvPr id="4" name="Slide Number Placeholder 3"/>
          <p:cNvSpPr>
            <a:spLocks noGrp="1"/>
          </p:cNvSpPr>
          <p:nvPr>
            <p:ph type="sldNum" sz="quarter" idx="10"/>
          </p:nvPr>
        </p:nvSpPr>
        <p:spPr/>
        <p:txBody>
          <a:bodyPr/>
          <a:lstStyle/>
          <a:p>
            <a:fld id="{1C639CE0-708A-4038-BDC8-E98D3B06EAB7}" type="slidenum">
              <a:rPr lang="en-US" smtClean="0"/>
              <a:pPr/>
              <a:t>5</a:t>
            </a:fld>
            <a:endParaRPr lang="en-US" dirty="0"/>
          </a:p>
        </p:txBody>
      </p:sp>
    </p:spTree>
    <p:extLst>
      <p:ext uri="{BB962C8B-B14F-4D97-AF65-F5344CB8AC3E}">
        <p14:creationId xmlns:p14="http://schemas.microsoft.com/office/powerpoint/2010/main" val="2635464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a:t>
            </a:r>
            <a:r>
              <a:rPr lang="en-US" baseline="0" dirty="0" smtClean="0"/>
              <a:t> data entry clerk who has access to people’s social security numbers, dates of birth, phone numbers, etc. are more likely to be targeted than those with access to classified data just because of the commercial viability of the information.</a:t>
            </a:r>
            <a:endParaRPr lang="en-US" dirty="0" smtClean="0"/>
          </a:p>
          <a:p>
            <a:endParaRPr lang="en-US" dirty="0" smtClean="0"/>
          </a:p>
          <a:p>
            <a:endParaRPr lang="en-US" dirty="0" smtClean="0"/>
          </a:p>
          <a:p>
            <a:r>
              <a:rPr lang="en-US" dirty="0" smtClean="0"/>
              <a:t>Open Source Intelligence Gathering</a:t>
            </a:r>
          </a:p>
          <a:p>
            <a:endParaRPr lang="en-US" dirty="0" smtClean="0"/>
          </a:p>
          <a:p>
            <a:r>
              <a:rPr lang="en-US" dirty="0" smtClean="0"/>
              <a:t>The trusted employee</a:t>
            </a:r>
          </a:p>
          <a:p>
            <a:pPr lvl="1"/>
            <a:r>
              <a:rPr lang="en-US" dirty="0" smtClean="0"/>
              <a:t>CFO (according to LinkedIn)</a:t>
            </a:r>
          </a:p>
          <a:p>
            <a:pPr lvl="1"/>
            <a:r>
              <a:rPr lang="en-US" dirty="0" smtClean="0"/>
              <a:t>“I got a new camera” (posted to Facebook)</a:t>
            </a:r>
          </a:p>
          <a:p>
            <a:pPr lvl="2"/>
            <a:r>
              <a:rPr lang="en-US" dirty="0" smtClean="0"/>
              <a:t>Receives email from CFO (purportedly) about updated manual (CFO was a camera buff too)</a:t>
            </a:r>
          </a:p>
          <a:p>
            <a:pPr lvl="2"/>
            <a:r>
              <a:rPr lang="en-US" dirty="0" smtClean="0"/>
              <a:t>Manual (PDF) contained an exploit that captured her passwords (and the CFOs)</a:t>
            </a:r>
          </a:p>
          <a:p>
            <a:pPr lvl="2"/>
            <a:r>
              <a:rPr lang="en-US" dirty="0" smtClean="0"/>
              <a:t>4-5</a:t>
            </a:r>
            <a:r>
              <a:rPr lang="en-US" baseline="0" dirty="0" smtClean="0"/>
              <a:t> days later s</a:t>
            </a:r>
            <a:r>
              <a:rPr lang="en-US" dirty="0" smtClean="0"/>
              <a:t>tarting</a:t>
            </a:r>
            <a:r>
              <a:rPr lang="en-US" baseline="0" dirty="0" smtClean="0"/>
              <a:t> on a Friday evening once everyone had gone home, transfer of over $1 million went to a bank in another country.</a:t>
            </a:r>
          </a:p>
          <a:p>
            <a:pPr lvl="2"/>
            <a:endParaRPr lang="en-US" baseline="0" dirty="0" smtClean="0"/>
          </a:p>
          <a:p>
            <a:pPr lvl="2"/>
            <a:r>
              <a:rPr lang="en-US" baseline="0" dirty="0" smtClean="0"/>
              <a:t>She was targeted because of her position.  Simple email apparently from someone in the company.</a:t>
            </a:r>
            <a:endParaRPr lang="en-US" dirty="0" smtClean="0"/>
          </a:p>
          <a:p>
            <a:pPr lvl="2"/>
            <a:endParaRPr lang="en-US" dirty="0" smtClean="0"/>
          </a:p>
          <a:p>
            <a:pPr lvl="2"/>
            <a:endParaRPr lang="en-US" dirty="0" smtClean="0"/>
          </a:p>
        </p:txBody>
      </p:sp>
      <p:sp>
        <p:nvSpPr>
          <p:cNvPr id="4" name="Slide Number Placeholder 3"/>
          <p:cNvSpPr>
            <a:spLocks noGrp="1"/>
          </p:cNvSpPr>
          <p:nvPr>
            <p:ph type="sldNum" sz="quarter" idx="10"/>
          </p:nvPr>
        </p:nvSpPr>
        <p:spPr/>
        <p:txBody>
          <a:bodyPr/>
          <a:lstStyle/>
          <a:p>
            <a:fld id="{661E2754-B90B-4074-ACB8-23D3AE3E3549}" type="slidenum">
              <a:rPr lang="en-US" smtClean="0"/>
              <a:t>6</a:t>
            </a:fld>
            <a:endParaRPr lang="en-US" dirty="0"/>
          </a:p>
        </p:txBody>
      </p:sp>
    </p:spTree>
    <p:extLst>
      <p:ext uri="{BB962C8B-B14F-4D97-AF65-F5344CB8AC3E}">
        <p14:creationId xmlns:p14="http://schemas.microsoft.com/office/powerpoint/2010/main" val="4183883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 what can be done?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2011, DHS seeded a U.S. Government agency</a:t>
            </a:r>
            <a:r>
              <a:rPr lang="en-US" sz="1200" kern="1200" baseline="0" dirty="0" smtClean="0">
                <a:solidFill>
                  <a:schemeClr val="tx1"/>
                </a:solidFill>
                <a:effectLst/>
                <a:latin typeface="+mn-lt"/>
                <a:ea typeface="+mn-ea"/>
                <a:cs typeface="+mn-cs"/>
              </a:rPr>
              <a:t> parking lot with thumb drives.  60% of the thumb drives were inserted into a government system.  When they did the test the second time, this time adding a government logo to the thumb drive 90% were inserted.</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Email is also an easy way to </a:t>
            </a:r>
            <a:r>
              <a:rPr lang="en-US" sz="1200" kern="1200" baseline="0" dirty="0" smtClean="0">
                <a:solidFill>
                  <a:schemeClr val="tx1"/>
                </a:solidFill>
                <a:effectLst/>
                <a:latin typeface="+mn-lt"/>
                <a:ea typeface="+mn-ea"/>
                <a:cs typeface="+mn-cs"/>
              </a:rPr>
              <a:t>test. </a:t>
            </a:r>
            <a:r>
              <a:rPr lang="en-US" sz="1200" kern="1200" dirty="0" smtClean="0">
                <a:solidFill>
                  <a:schemeClr val="tx1"/>
                </a:solidFill>
                <a:effectLst/>
                <a:latin typeface="+mn-lt"/>
                <a:ea typeface="+mn-ea"/>
                <a:cs typeface="+mn-cs"/>
              </a:rPr>
              <a:t>This test operation targeted 3,000 employees by offering them something fun in email.  The email also had some red flags.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Within two hours, the testers had to stop the operation because they had over 1,000 employees click on the link in the phishing email, despite the red flags that they had put into the message.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From that point on, the company used the experience as a teaching tool from that point on to emphasize the need to be on guard.</a:t>
            </a:r>
          </a:p>
          <a:p>
            <a:endParaRPr lang="en-US" dirty="0"/>
          </a:p>
        </p:txBody>
      </p:sp>
      <p:sp>
        <p:nvSpPr>
          <p:cNvPr id="4" name="Slide Number Placeholder 3"/>
          <p:cNvSpPr>
            <a:spLocks noGrp="1"/>
          </p:cNvSpPr>
          <p:nvPr>
            <p:ph type="sldNum" sz="quarter" idx="10"/>
          </p:nvPr>
        </p:nvSpPr>
        <p:spPr/>
        <p:txBody>
          <a:bodyPr/>
          <a:lstStyle/>
          <a:p>
            <a:fld id="{661E2754-B90B-4074-ACB8-23D3AE3E3549}" type="slidenum">
              <a:rPr lang="en-US" smtClean="0"/>
              <a:t>7</a:t>
            </a:fld>
            <a:endParaRPr lang="en-US" dirty="0"/>
          </a:p>
        </p:txBody>
      </p:sp>
    </p:spTree>
    <p:extLst>
      <p:ext uri="{BB962C8B-B14F-4D97-AF65-F5344CB8AC3E}">
        <p14:creationId xmlns:p14="http://schemas.microsoft.com/office/powerpoint/2010/main" val="1293875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Phishing is difficult to detect.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51% of all attacks on .GOV systems are Phishing (US-CERT)</a:t>
            </a:r>
          </a:p>
          <a:p>
            <a:endParaRPr lang="en-US" dirty="0" smtClean="0"/>
          </a:p>
          <a:p>
            <a:r>
              <a:rPr lang="en-US" dirty="0" smtClean="0"/>
              <a:t>October 2012 -- Official confirms report by veteran Pentagon reporter Bill </a:t>
            </a:r>
            <a:r>
              <a:rPr lang="en-US" dirty="0" err="1" smtClean="0"/>
              <a:t>Gertz</a:t>
            </a:r>
            <a:r>
              <a:rPr lang="en-US" dirty="0" smtClean="0"/>
              <a:t> saying hackers linked to China's government "broke into one of the U.S. government's most sensitive computer networks.“</a:t>
            </a:r>
          </a:p>
          <a:p>
            <a:endParaRPr lang="en-US" dirty="0" smtClean="0"/>
          </a:p>
          <a:p>
            <a:r>
              <a:rPr lang="en-US" dirty="0" smtClean="0"/>
              <a:t>The White House has confirmed that one of its internal computer networks -- reportedly a military office in charge of the president's communications -- has been targeted in a successful "</a:t>
            </a:r>
            <a:r>
              <a:rPr lang="en-US" dirty="0" err="1" smtClean="0"/>
              <a:t>spearphishing</a:t>
            </a:r>
            <a:r>
              <a:rPr lang="en-US" dirty="0" smtClean="0"/>
              <a:t>" attack.</a:t>
            </a:r>
          </a:p>
          <a:p>
            <a:r>
              <a:rPr lang="en-US" dirty="0" smtClean="0"/>
              <a:t>An article published by the conservative FreeBeacon.com Web site said that hackers with ties to China's government had breached an unclassified "system used by the White House Military Office for nuclear commands," including the so-called nuclear football.</a:t>
            </a:r>
          </a:p>
          <a:p>
            <a:endParaRPr lang="en-US" dirty="0" smtClean="0"/>
          </a:p>
          <a:p>
            <a:r>
              <a:rPr lang="en-US" dirty="0" err="1" smtClean="0"/>
              <a:t>Spearphishing</a:t>
            </a:r>
            <a:r>
              <a:rPr lang="en-US" dirty="0" smtClean="0"/>
              <a:t> means an attacker is targeting a specific person or group, typically by sending fake e-mail that masquerades as legitimate correspondence.</a:t>
            </a:r>
          </a:p>
          <a:p>
            <a:endParaRPr lang="en-US" dirty="0" smtClean="0"/>
          </a:p>
          <a:p>
            <a:r>
              <a:rPr lang="en-US" dirty="0" smtClean="0"/>
              <a:t>Unidentified</a:t>
            </a:r>
            <a:r>
              <a:rPr lang="en-US" baseline="0" dirty="0" smtClean="0"/>
              <a:t> hackers </a:t>
            </a:r>
            <a:r>
              <a:rPr lang="en-US" dirty="0" smtClean="0"/>
              <a:t>believed to have used computer servers in China to</a:t>
            </a:r>
            <a:r>
              <a:rPr lang="en-US" baseline="0" dirty="0" smtClean="0"/>
              <a:t> access</a:t>
            </a:r>
            <a:r>
              <a:rPr lang="en-US" dirty="0" smtClean="0"/>
              <a:t> the computer network used by the White House Military Office, the president's military office in charge of some of the government's most sensitive communications, including strategic nuclear commands.“ No classified networks appear to have been breached.</a:t>
            </a:r>
          </a:p>
          <a:p>
            <a:endParaRPr lang="en-US" dirty="0" smtClean="0"/>
          </a:p>
          <a:p>
            <a:r>
              <a:rPr lang="en-US" dirty="0" smtClean="0"/>
              <a:t>If the reports are accurate, this intrusion would be the latest round in a clandestine </a:t>
            </a:r>
            <a:r>
              <a:rPr lang="en-US" dirty="0" err="1" smtClean="0"/>
              <a:t>cyberwar</a:t>
            </a:r>
            <a:r>
              <a:rPr lang="en-US" baseline="0" dirty="0" smtClean="0"/>
              <a:t> </a:t>
            </a:r>
            <a:r>
              <a:rPr lang="en-US" dirty="0" smtClean="0"/>
              <a:t>that has been raging for the last few years between the United States and China.</a:t>
            </a:r>
          </a:p>
          <a:p>
            <a:endParaRPr lang="en-US" dirty="0"/>
          </a:p>
        </p:txBody>
      </p:sp>
      <p:sp>
        <p:nvSpPr>
          <p:cNvPr id="4" name="Slide Number Placeholder 3"/>
          <p:cNvSpPr>
            <a:spLocks noGrp="1"/>
          </p:cNvSpPr>
          <p:nvPr>
            <p:ph type="sldNum" sz="quarter" idx="10"/>
          </p:nvPr>
        </p:nvSpPr>
        <p:spPr/>
        <p:txBody>
          <a:bodyPr/>
          <a:lstStyle/>
          <a:p>
            <a:fld id="{661E2754-B90B-4074-ACB8-23D3AE3E3549}" type="slidenum">
              <a:rPr lang="en-US" smtClean="0"/>
              <a:t>8</a:t>
            </a:fld>
            <a:endParaRPr lang="en-US" dirty="0"/>
          </a:p>
        </p:txBody>
      </p:sp>
    </p:spTree>
    <p:extLst>
      <p:ext uri="{BB962C8B-B14F-4D97-AF65-F5344CB8AC3E}">
        <p14:creationId xmlns:p14="http://schemas.microsoft.com/office/powerpoint/2010/main" val="1391830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always easy for users to detect</a:t>
            </a:r>
          </a:p>
          <a:p>
            <a:pPr lvl="1"/>
            <a:r>
              <a:rPr lang="en-US" dirty="0" smtClean="0"/>
              <a:t>Mail box size limit messages</a:t>
            </a:r>
          </a:p>
          <a:p>
            <a:pPr lvl="1"/>
            <a:r>
              <a:rPr lang="en-US" dirty="0" smtClean="0"/>
              <a:t>“Fraud detected” emails</a:t>
            </a:r>
          </a:p>
          <a:p>
            <a:endParaRPr lang="en-US" dirty="0" smtClean="0"/>
          </a:p>
          <a:p>
            <a:r>
              <a:rPr lang="en-US" dirty="0" smtClean="0"/>
              <a:t>Not just technological</a:t>
            </a:r>
          </a:p>
          <a:p>
            <a:pPr lvl="1"/>
            <a:r>
              <a:rPr lang="en-US" dirty="0" smtClean="0"/>
              <a:t>Upswing in “cold calls”</a:t>
            </a:r>
          </a:p>
          <a:p>
            <a:pPr lvl="2"/>
            <a:r>
              <a:rPr lang="en-US" dirty="0" smtClean="0"/>
              <a:t>From IT</a:t>
            </a:r>
          </a:p>
          <a:p>
            <a:pPr lvl="2"/>
            <a:r>
              <a:rPr lang="en-US" dirty="0" smtClean="0"/>
              <a:t>From Microsoft!</a:t>
            </a:r>
          </a:p>
          <a:p>
            <a:pPr lvl="1"/>
            <a:r>
              <a:rPr lang="en-US" dirty="0" smtClean="0"/>
              <a:t>USB devices left in parking lots</a:t>
            </a:r>
          </a:p>
          <a:p>
            <a:pPr lvl="2"/>
            <a:r>
              <a:rPr lang="en-US" dirty="0" smtClean="0"/>
              <a:t>USB is a tech tool, but used in a non-tech way</a:t>
            </a:r>
          </a:p>
          <a:p>
            <a:pPr lvl="2"/>
            <a:r>
              <a:rPr lang="en-US" dirty="0" smtClean="0"/>
              <a:t>“I am writing a book!”</a:t>
            </a:r>
          </a:p>
          <a:p>
            <a:pPr lvl="2"/>
            <a:r>
              <a:rPr lang="en-US" dirty="0" smtClean="0"/>
              <a:t>2011 DHS seeded an U.S. Gov. parking lot</a:t>
            </a:r>
          </a:p>
          <a:p>
            <a:pPr lvl="3"/>
            <a:r>
              <a:rPr lang="en-US" dirty="0" smtClean="0"/>
              <a:t>60% inserted into a government system</a:t>
            </a:r>
          </a:p>
          <a:p>
            <a:pPr lvl="3"/>
            <a:r>
              <a:rPr lang="en-US" dirty="0" smtClean="0"/>
              <a:t>90% when a logo was used</a:t>
            </a:r>
          </a:p>
          <a:p>
            <a:pPr lvl="3"/>
            <a:endParaRPr lang="en-US" dirty="0" smtClean="0"/>
          </a:p>
          <a:p>
            <a:pPr lvl="2"/>
            <a:endParaRPr lang="en-US" dirty="0" smtClean="0"/>
          </a:p>
          <a:p>
            <a:pPr lvl="3"/>
            <a:endParaRPr lang="en-US" dirty="0" smtClean="0"/>
          </a:p>
          <a:p>
            <a:endParaRPr lang="en-US" dirty="0"/>
          </a:p>
        </p:txBody>
      </p:sp>
      <p:sp>
        <p:nvSpPr>
          <p:cNvPr id="4" name="Slide Number Placeholder 3"/>
          <p:cNvSpPr>
            <a:spLocks noGrp="1"/>
          </p:cNvSpPr>
          <p:nvPr>
            <p:ph type="sldNum" sz="quarter" idx="10"/>
          </p:nvPr>
        </p:nvSpPr>
        <p:spPr/>
        <p:txBody>
          <a:bodyPr/>
          <a:lstStyle/>
          <a:p>
            <a:fld id="{661E2754-B90B-4074-ACB8-23D3AE3E3549}" type="slidenum">
              <a:rPr lang="en-US" smtClean="0"/>
              <a:t>9</a:t>
            </a:fld>
            <a:endParaRPr lang="en-US" dirty="0"/>
          </a:p>
        </p:txBody>
      </p:sp>
    </p:spTree>
    <p:extLst>
      <p:ext uri="{BB962C8B-B14F-4D97-AF65-F5344CB8AC3E}">
        <p14:creationId xmlns:p14="http://schemas.microsoft.com/office/powerpoint/2010/main" val="47097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 day attacks</a:t>
            </a:r>
            <a:r>
              <a:rPr lang="en-US" baseline="0" dirty="0" smtClean="0"/>
              <a:t> are less about technical vulnerabilities and more about human vulnerabilities.</a:t>
            </a:r>
          </a:p>
          <a:p>
            <a:r>
              <a:rPr lang="en-US" baseline="0" dirty="0" smtClean="0"/>
              <a:t>These attacks make the trusted individual a willing participant in the attack.</a:t>
            </a:r>
          </a:p>
          <a:p>
            <a:endParaRPr lang="en-US" baseline="0" dirty="0" smtClean="0"/>
          </a:p>
          <a:p>
            <a:r>
              <a:rPr lang="en-US" baseline="0" dirty="0" smtClean="0"/>
              <a:t>Some of the tools used in present day attacks include:</a:t>
            </a:r>
          </a:p>
          <a:p>
            <a:r>
              <a:rPr lang="en-US" baseline="0" dirty="0" smtClean="0"/>
              <a:t>Google</a:t>
            </a:r>
          </a:p>
          <a:p>
            <a:r>
              <a:rPr lang="en-US" baseline="0" dirty="0" err="1" smtClean="0"/>
              <a:t>spoofApp</a:t>
            </a:r>
            <a:endParaRPr lang="en-US" baseline="0" dirty="0" smtClean="0"/>
          </a:p>
          <a:p>
            <a:r>
              <a:rPr lang="en-US" baseline="0" dirty="0" smtClean="0"/>
              <a:t>Social Networking sites like LinkedIn</a:t>
            </a:r>
          </a:p>
          <a:p>
            <a:r>
              <a:rPr lang="en-US" baseline="0" dirty="0" err="1" smtClean="0"/>
              <a:t>Maltego3</a:t>
            </a:r>
            <a:endParaRPr lang="en-US" baseline="0" dirty="0" smtClean="0"/>
          </a:p>
          <a:p>
            <a:r>
              <a:rPr lang="en-US" baseline="0" dirty="0" smtClean="0"/>
              <a:t>Backtrack</a:t>
            </a:r>
          </a:p>
          <a:p>
            <a:r>
              <a:rPr lang="en-US" baseline="0" dirty="0" smtClean="0"/>
              <a:t>And the Social </a:t>
            </a:r>
            <a:r>
              <a:rPr lang="en-US" baseline="0" dirty="0" err="1" smtClean="0"/>
              <a:t>EngineeringToolkit</a:t>
            </a:r>
            <a:endParaRPr lang="en-US" dirty="0"/>
          </a:p>
        </p:txBody>
      </p:sp>
      <p:sp>
        <p:nvSpPr>
          <p:cNvPr id="4" name="Slide Number Placeholder 3"/>
          <p:cNvSpPr>
            <a:spLocks noGrp="1"/>
          </p:cNvSpPr>
          <p:nvPr>
            <p:ph type="sldNum" sz="quarter" idx="10"/>
          </p:nvPr>
        </p:nvSpPr>
        <p:spPr/>
        <p:txBody>
          <a:bodyPr/>
          <a:lstStyle/>
          <a:p>
            <a:fld id="{661E2754-B90B-4074-ACB8-23D3AE3E3549}" type="slidenum">
              <a:rPr lang="en-US" smtClean="0"/>
              <a:t>10</a:t>
            </a:fld>
            <a:endParaRPr lang="en-US" dirty="0"/>
          </a:p>
        </p:txBody>
      </p:sp>
    </p:spTree>
    <p:extLst>
      <p:ext uri="{BB962C8B-B14F-4D97-AF65-F5344CB8AC3E}">
        <p14:creationId xmlns:p14="http://schemas.microsoft.com/office/powerpoint/2010/main" val="3750732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Loose estimates attribute at least 50% of phishing targeted at USG agencies to Advanced Persistent Threats (APT)</a:t>
            </a:r>
          </a:p>
          <a:p>
            <a:pPr lvl="1"/>
            <a:r>
              <a:rPr lang="en-US" dirty="0" smtClean="0"/>
              <a:t>At most agencies, each phishing campaign nets AT LEAST one user</a:t>
            </a:r>
          </a:p>
          <a:p>
            <a:pPr lvl="1"/>
            <a:r>
              <a:rPr lang="en-US" dirty="0" smtClean="0"/>
              <a:t>No malware payload required</a:t>
            </a:r>
          </a:p>
          <a:p>
            <a:pPr lvl="2"/>
            <a:r>
              <a:rPr lang="en-US" dirty="0" smtClean="0"/>
              <a:t>Just a .GIF with a crafted pixel that tells the attacker who opened the message is enough.  From that, they glean the users IP address, computer location, browser and OS info, etc. </a:t>
            </a:r>
          </a:p>
          <a:p>
            <a:pPr lvl="2"/>
            <a:endParaRPr lang="en-US" dirty="0" smtClean="0"/>
          </a:p>
          <a:p>
            <a:r>
              <a:rPr lang="en-US" dirty="0" smtClean="0"/>
              <a:t>Why? -- Desensitization</a:t>
            </a:r>
          </a:p>
          <a:p>
            <a:pPr lvl="1"/>
            <a:r>
              <a:rPr lang="en-US" dirty="0" smtClean="0"/>
              <a:t>Users overwhelmed</a:t>
            </a:r>
          </a:p>
          <a:p>
            <a:pPr lvl="1"/>
            <a:r>
              <a:rPr lang="en-US" dirty="0" smtClean="0"/>
              <a:t>Apathy</a:t>
            </a:r>
          </a:p>
          <a:p>
            <a:pPr lvl="1"/>
            <a:r>
              <a:rPr lang="en-US" dirty="0" smtClean="0"/>
              <a:t>Dulled awareness</a:t>
            </a:r>
          </a:p>
          <a:p>
            <a:pPr lvl="1"/>
            <a:r>
              <a:rPr lang="en-US" dirty="0" smtClean="0"/>
              <a:t>Lack of reporting</a:t>
            </a:r>
          </a:p>
          <a:p>
            <a:endParaRPr lang="en-US" dirty="0"/>
          </a:p>
        </p:txBody>
      </p:sp>
      <p:sp>
        <p:nvSpPr>
          <p:cNvPr id="4" name="Slide Number Placeholder 3"/>
          <p:cNvSpPr>
            <a:spLocks noGrp="1"/>
          </p:cNvSpPr>
          <p:nvPr>
            <p:ph type="sldNum" sz="quarter" idx="10"/>
          </p:nvPr>
        </p:nvSpPr>
        <p:spPr/>
        <p:txBody>
          <a:bodyPr/>
          <a:lstStyle/>
          <a:p>
            <a:fld id="{661E2754-B90B-4074-ACB8-23D3AE3E3549}" type="slidenum">
              <a:rPr lang="en-US" smtClean="0"/>
              <a:t>14</a:t>
            </a:fld>
            <a:endParaRPr lang="en-US" dirty="0"/>
          </a:p>
        </p:txBody>
      </p:sp>
    </p:spTree>
    <p:extLst>
      <p:ext uri="{BB962C8B-B14F-4D97-AF65-F5344CB8AC3E}">
        <p14:creationId xmlns:p14="http://schemas.microsoft.com/office/powerpoint/2010/main" val="2001395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in your organization</a:t>
            </a:r>
            <a:r>
              <a:rPr lang="en-US" baseline="0" dirty="0" smtClean="0"/>
              <a:t> need to be educated regarding your policies for information security.</a:t>
            </a:r>
          </a:p>
          <a:p>
            <a:r>
              <a:rPr lang="en-US" baseline="0" dirty="0" smtClean="0"/>
              <a:t>They also need to know what is going on in terms of information security.  What are the current trends?</a:t>
            </a:r>
          </a:p>
          <a:p>
            <a:r>
              <a:rPr lang="en-US" baseline="0" dirty="0" smtClean="0"/>
              <a:t>Scenario based learning can provide a wonderful opportunity for people in your organization to test their skills in a low </a:t>
            </a:r>
            <a:r>
              <a:rPr lang="en-US" baseline="0" smtClean="0"/>
              <a:t>risk environment.</a:t>
            </a:r>
            <a:endParaRPr lang="en-US" baseline="0" dirty="0"/>
          </a:p>
          <a:p>
            <a:endParaRPr lang="en-US" baseline="0" dirty="0" smtClean="0"/>
          </a:p>
        </p:txBody>
      </p:sp>
      <p:sp>
        <p:nvSpPr>
          <p:cNvPr id="4" name="Slide Number Placeholder 3"/>
          <p:cNvSpPr>
            <a:spLocks noGrp="1"/>
          </p:cNvSpPr>
          <p:nvPr>
            <p:ph type="sldNum" sz="quarter" idx="10"/>
          </p:nvPr>
        </p:nvSpPr>
        <p:spPr/>
        <p:txBody>
          <a:bodyPr/>
          <a:lstStyle/>
          <a:p>
            <a:fld id="{661E2754-B90B-4074-ACB8-23D3AE3E3549}" type="slidenum">
              <a:rPr lang="en-US" smtClean="0"/>
              <a:t>15</a:t>
            </a:fld>
            <a:endParaRPr lang="en-US" dirty="0"/>
          </a:p>
        </p:txBody>
      </p:sp>
    </p:spTree>
    <p:extLst>
      <p:ext uri="{BB962C8B-B14F-4D97-AF65-F5344CB8AC3E}">
        <p14:creationId xmlns:p14="http://schemas.microsoft.com/office/powerpoint/2010/main" val="3675871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Pen-testing employees can be used as an education tool </a:t>
            </a:r>
          </a:p>
          <a:p>
            <a:r>
              <a:rPr lang="en-US" dirty="0" smtClean="0"/>
              <a:t>Done properly it can educate employees, ISO, and decision makers about ACTUAL risks to an organization as well as allow for better implementation of controls</a:t>
            </a:r>
          </a:p>
          <a:p>
            <a:r>
              <a:rPr lang="en-US" dirty="0" smtClean="0"/>
              <a:t>Done improperly, it can anger users or promote a “no-win” atmosphere</a:t>
            </a:r>
          </a:p>
          <a:p>
            <a:r>
              <a:rPr lang="en-US" sz="2800" dirty="0" smtClean="0"/>
              <a:t>Outside vendors provide packaged solutions; or</a:t>
            </a:r>
          </a:p>
          <a:p>
            <a:r>
              <a:rPr lang="en-US" sz="2800" dirty="0" smtClean="0"/>
              <a:t>It can be undertaken in house</a:t>
            </a:r>
          </a:p>
          <a:p>
            <a:pPr lvl="1"/>
            <a:r>
              <a:rPr lang="en-US" dirty="0" smtClean="0"/>
              <a:t>Protocols and full buy in are essential</a:t>
            </a:r>
          </a:p>
          <a:p>
            <a:r>
              <a:rPr lang="en-US" sz="2800" dirty="0" smtClean="0"/>
              <a:t>Tools like </a:t>
            </a:r>
            <a:r>
              <a:rPr lang="en-US" sz="2800" dirty="0" err="1" smtClean="0"/>
              <a:t>Metasploit</a:t>
            </a:r>
            <a:r>
              <a:rPr lang="en-US" sz="2800" dirty="0" smtClean="0"/>
              <a:t> or SET enable attackers and security professionals alike to conduct phishing operations</a:t>
            </a:r>
          </a:p>
          <a:p>
            <a:endParaRPr lang="en-US" dirty="0" smtClean="0"/>
          </a:p>
        </p:txBody>
      </p:sp>
      <p:sp>
        <p:nvSpPr>
          <p:cNvPr id="4" name="Slide Number Placeholder 3"/>
          <p:cNvSpPr>
            <a:spLocks noGrp="1"/>
          </p:cNvSpPr>
          <p:nvPr>
            <p:ph type="sldNum" sz="quarter" idx="10"/>
          </p:nvPr>
        </p:nvSpPr>
        <p:spPr/>
        <p:txBody>
          <a:bodyPr/>
          <a:lstStyle/>
          <a:p>
            <a:fld id="{661E2754-B90B-4074-ACB8-23D3AE3E3549}" type="slidenum">
              <a:rPr lang="en-US" smtClean="0"/>
              <a:t>16</a:t>
            </a:fld>
            <a:endParaRPr lang="en-US" dirty="0"/>
          </a:p>
        </p:txBody>
      </p:sp>
    </p:spTree>
    <p:extLst>
      <p:ext uri="{BB962C8B-B14F-4D97-AF65-F5344CB8AC3E}">
        <p14:creationId xmlns:p14="http://schemas.microsoft.com/office/powerpoint/2010/main" val="1286787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Set</a:t>
            </a:r>
            <a:r>
              <a:rPr lang="en-US" baseline="0" dirty="0" smtClean="0"/>
              <a:t> background to transparent.</a:t>
            </a:r>
            <a:endParaRPr lang="en-US" dirty="0"/>
          </a:p>
        </p:txBody>
      </p:sp>
      <p:sp>
        <p:nvSpPr>
          <p:cNvPr id="4" name="Slide Number Placeholder 3"/>
          <p:cNvSpPr>
            <a:spLocks noGrp="1"/>
          </p:cNvSpPr>
          <p:nvPr>
            <p:ph type="sldNum" sz="quarter" idx="10"/>
          </p:nvPr>
        </p:nvSpPr>
        <p:spPr/>
        <p:txBody>
          <a:bodyPr/>
          <a:lstStyle/>
          <a:p>
            <a:fld id="{661E2754-B90B-4074-ACB8-23D3AE3E3549}" type="slidenum">
              <a:rPr lang="en-US" smtClean="0"/>
              <a:t>17</a:t>
            </a:fld>
            <a:endParaRPr lang="en-US" dirty="0"/>
          </a:p>
        </p:txBody>
      </p:sp>
    </p:spTree>
    <p:extLst>
      <p:ext uri="{BB962C8B-B14F-4D97-AF65-F5344CB8AC3E}">
        <p14:creationId xmlns:p14="http://schemas.microsoft.com/office/powerpoint/2010/main" val="1852905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639CD0-B2DD-430C-A411-3E223014BF61}" type="datetimeFigureOut">
              <a:rPr lang="en-US" smtClean="0"/>
              <a:t>3/19/2013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81DB1D0-6203-4E2E-99F1-363892A63BD7}" type="slidenum">
              <a:rPr lang="en-US" smtClean="0"/>
              <a:t>‹#›</a:t>
            </a:fld>
            <a:endParaRPr lang="en-US" dirty="0"/>
          </a:p>
        </p:txBody>
      </p:sp>
    </p:spTree>
    <p:extLst>
      <p:ext uri="{BB962C8B-B14F-4D97-AF65-F5344CB8AC3E}">
        <p14:creationId xmlns:p14="http://schemas.microsoft.com/office/powerpoint/2010/main" val="1556564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639CD0-B2DD-430C-A411-3E223014BF61}" type="datetimeFigureOut">
              <a:rPr lang="en-US" smtClean="0"/>
              <a:t>3/19/2013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81DB1D0-6203-4E2E-99F1-363892A63BD7}" type="slidenum">
              <a:rPr lang="en-US" smtClean="0"/>
              <a:t>‹#›</a:t>
            </a:fld>
            <a:endParaRPr lang="en-US" dirty="0"/>
          </a:p>
        </p:txBody>
      </p:sp>
    </p:spTree>
    <p:extLst>
      <p:ext uri="{BB962C8B-B14F-4D97-AF65-F5344CB8AC3E}">
        <p14:creationId xmlns:p14="http://schemas.microsoft.com/office/powerpoint/2010/main" val="1028226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639CD0-B2DD-430C-A411-3E223014BF61}" type="datetimeFigureOut">
              <a:rPr lang="en-US" smtClean="0"/>
              <a:t>3/19/2013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81DB1D0-6203-4E2E-99F1-363892A63BD7}" type="slidenum">
              <a:rPr lang="en-US" smtClean="0"/>
              <a:t>‹#›</a:t>
            </a:fld>
            <a:endParaRPr lang="en-US" dirty="0"/>
          </a:p>
        </p:txBody>
      </p:sp>
    </p:spTree>
    <p:extLst>
      <p:ext uri="{BB962C8B-B14F-4D97-AF65-F5344CB8AC3E}">
        <p14:creationId xmlns:p14="http://schemas.microsoft.com/office/powerpoint/2010/main" val="894997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C639CD0-B2DD-430C-A411-3E223014BF61}" type="datetimeFigureOut">
              <a:rPr lang="en-US" smtClean="0"/>
              <a:t>3/19/2013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81DB1D0-6203-4E2E-99F1-363892A63BD7}" type="slidenum">
              <a:rPr lang="en-US" smtClean="0"/>
              <a:t>‹#›</a:t>
            </a:fld>
            <a:endParaRPr lang="en-US" dirty="0"/>
          </a:p>
        </p:txBody>
      </p:sp>
    </p:spTree>
    <p:extLst>
      <p:ext uri="{BB962C8B-B14F-4D97-AF65-F5344CB8AC3E}">
        <p14:creationId xmlns:p14="http://schemas.microsoft.com/office/powerpoint/2010/main" val="3238713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2C639CD0-B2DD-430C-A411-3E223014BF61}" type="datetimeFigureOut">
              <a:rPr lang="en-US" smtClean="0"/>
              <a:t>3/19/2013</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881DB1D0-6203-4E2E-99F1-363892A63BD7}" type="slidenum">
              <a:rPr lang="en-US" smtClean="0"/>
              <a:t>‹#›</a:t>
            </a:fld>
            <a:endParaRPr lang="en-US" dirty="0"/>
          </a:p>
        </p:txBody>
      </p:sp>
    </p:spTree>
    <p:extLst>
      <p:ext uri="{BB962C8B-B14F-4D97-AF65-F5344CB8AC3E}">
        <p14:creationId xmlns:p14="http://schemas.microsoft.com/office/powerpoint/2010/main" val="4281158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C639CD0-B2DD-430C-A411-3E223014BF61}" type="datetimeFigureOut">
              <a:rPr lang="en-US" smtClean="0"/>
              <a:t>3/19/2013</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881DB1D0-6203-4E2E-99F1-363892A63BD7}" type="slidenum">
              <a:rPr lang="en-US" smtClean="0"/>
              <a:t>‹#›</a:t>
            </a:fld>
            <a:endParaRPr lang="en-US" dirty="0"/>
          </a:p>
        </p:txBody>
      </p:sp>
    </p:spTree>
    <p:extLst>
      <p:ext uri="{BB962C8B-B14F-4D97-AF65-F5344CB8AC3E}">
        <p14:creationId xmlns:p14="http://schemas.microsoft.com/office/powerpoint/2010/main" val="3979092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2C639CD0-B2DD-430C-A411-3E223014BF61}" type="datetimeFigureOut">
              <a:rPr lang="en-US" smtClean="0"/>
              <a:t>3/19/2013</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881DB1D0-6203-4E2E-99F1-363892A63BD7}" type="slidenum">
              <a:rPr lang="en-US" smtClean="0"/>
              <a:t>‹#›</a:t>
            </a:fld>
            <a:endParaRPr lang="en-US" dirty="0"/>
          </a:p>
        </p:txBody>
      </p:sp>
    </p:spTree>
    <p:extLst>
      <p:ext uri="{BB962C8B-B14F-4D97-AF65-F5344CB8AC3E}">
        <p14:creationId xmlns:p14="http://schemas.microsoft.com/office/powerpoint/2010/main" val="3299562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C639CD0-B2DD-430C-A411-3E223014BF61}" type="datetimeFigureOut">
              <a:rPr lang="en-US" smtClean="0"/>
              <a:t>3/19/2013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81DB1D0-6203-4E2E-99F1-363892A63BD7}" type="slidenum">
              <a:rPr lang="en-US" smtClean="0"/>
              <a:t>‹#›</a:t>
            </a:fld>
            <a:endParaRPr lang="en-US" dirty="0"/>
          </a:p>
        </p:txBody>
      </p:sp>
    </p:spTree>
    <p:extLst>
      <p:ext uri="{BB962C8B-B14F-4D97-AF65-F5344CB8AC3E}">
        <p14:creationId xmlns:p14="http://schemas.microsoft.com/office/powerpoint/2010/main" val="2624061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C639CD0-B2DD-430C-A411-3E223014BF61}" type="datetimeFigureOut">
              <a:rPr lang="en-US" smtClean="0"/>
              <a:t>3/19/2013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81DB1D0-6203-4E2E-99F1-363892A63BD7}" type="slidenum">
              <a:rPr lang="en-US" smtClean="0"/>
              <a:t>‹#›</a:t>
            </a:fld>
            <a:endParaRPr lang="en-US" dirty="0"/>
          </a:p>
        </p:txBody>
      </p:sp>
    </p:spTree>
    <p:extLst>
      <p:ext uri="{BB962C8B-B14F-4D97-AF65-F5344CB8AC3E}">
        <p14:creationId xmlns:p14="http://schemas.microsoft.com/office/powerpoint/2010/main" val="3792317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639CD0-B2DD-430C-A411-3E223014BF61}" type="datetimeFigureOut">
              <a:rPr lang="en-US" smtClean="0"/>
              <a:t>3/19/2013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81DB1D0-6203-4E2E-99F1-363892A63BD7}" type="slidenum">
              <a:rPr lang="en-US" smtClean="0"/>
              <a:t>‹#›</a:t>
            </a:fld>
            <a:endParaRPr lang="en-US" dirty="0"/>
          </a:p>
        </p:txBody>
      </p:sp>
    </p:spTree>
    <p:extLst>
      <p:ext uri="{BB962C8B-B14F-4D97-AF65-F5344CB8AC3E}">
        <p14:creationId xmlns:p14="http://schemas.microsoft.com/office/powerpoint/2010/main" val="2597172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639CD0-B2DD-430C-A411-3E223014BF61}" type="datetimeFigureOut">
              <a:rPr lang="en-US" smtClean="0"/>
              <a:t>3/19/2013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81DB1D0-6203-4E2E-99F1-363892A63BD7}" type="slidenum">
              <a:rPr lang="en-US" smtClean="0"/>
              <a:t>‹#›</a:t>
            </a:fld>
            <a:endParaRPr lang="en-US" dirty="0"/>
          </a:p>
        </p:txBody>
      </p:sp>
    </p:spTree>
    <p:extLst>
      <p:ext uri="{BB962C8B-B14F-4D97-AF65-F5344CB8AC3E}">
        <p14:creationId xmlns:p14="http://schemas.microsoft.com/office/powerpoint/2010/main" val="218357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86898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2.png"/><Relationship Id="rId7" Type="http://schemas.openxmlformats.org/officeDocument/2006/relationships/hyperlink" Target="http://www.google.com/url?sa=i&amp;rct=j&amp;q=&amp;esrc=s&amp;frm=1&amp;source=images&amp;cd=&amp;cad=rja&amp;docid=7mFHKNbYUQMvkM&amp;tbnid=KjsDrJbvKGKWGM:&amp;ved=0CAUQjRw&amp;url=http://www.social-engineer.org/resources/set.html&amp;ei=suNAUa7yEaeo0AG--YCYCw&amp;bvm=bv.43287494,d.dmQ&amp;psig=AFQjCNH0R-4ESEF42RT8MiHnI8fUpCgBmA&amp;ust=1363293394815725"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4.gif"/><Relationship Id="rId11" Type="http://schemas.openxmlformats.org/officeDocument/2006/relationships/image" Target="../media/image17.jpeg"/><Relationship Id="rId5" Type="http://schemas.openxmlformats.org/officeDocument/2006/relationships/hyperlink" Target="http://www.google.com/url?sa=i&amp;rct=j&amp;q=&amp;esrc=s&amp;frm=1&amp;source=images&amp;cd=&amp;cad=rja&amp;docid=CrHNoYHW2i-d6M&amp;tbnid=535b8rbZLcwmmM:&amp;ved=0CAUQjRw&amp;url=http://phandroid.com/2009/08/26/prank-calling-my-mom-with-spoofapp-contest/&amp;ei=OuNAUde_EufV0gHV1oDABA&amp;bvm=bv.43287494,d.dmQ&amp;psig=AFQjCNGXdNLNrWsDOf8mWvp19IVv24Wp7Q&amp;ust=1363293366074183" TargetMode="External"/><Relationship Id="rId10" Type="http://schemas.openxmlformats.org/officeDocument/2006/relationships/image" Target="../media/image16.png"/><Relationship Id="rId4" Type="http://schemas.openxmlformats.org/officeDocument/2006/relationships/image" Target="../media/image13.jpeg"/><Relationship Id="rId9" Type="http://schemas.openxmlformats.org/officeDocument/2006/relationships/hyperlink" Target="https://www.google.com/url?sa=i&amp;rct=j&amp;q=&amp;esrc=s&amp;frm=1&amp;source=images&amp;cd=&amp;cad=rja&amp;docid=1LIpLDJVHYvTQM&amp;tbnid=p1jtuAWKjVTDPM:&amp;ved=0CAUQjRw&amp;url=https://www.novainfosec.com/2012/07/29/defcon-day-3-talk-notes-sploitego/&amp;ei=3uNAUeyqA-bx0wHvj4C4BQ&amp;bvm=bv.43287494,d.dmQ&amp;psig=AFQjCNGxbwZ3-RypCblDuejJ3XOaH3DmUw&amp;ust=1363293526296402"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www.c2ti.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rot="1521133">
            <a:off x="3516541" y="2159299"/>
            <a:ext cx="5999846" cy="1745648"/>
          </a:xfrm>
          <a:prstGeom prst="rect">
            <a:avLst/>
          </a:prstGeom>
          <a:noFill/>
          <a:effectLst>
            <a:softEdge rad="317500"/>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bg1"/>
                </a:solidFill>
                <a:latin typeface="+mj-lt"/>
                <a:ea typeface="+mj-ea"/>
                <a:cs typeface="+mj-cs"/>
              </a:defRPr>
            </a:lvl1pPr>
          </a:lstStyle>
          <a:p>
            <a:r>
              <a:rPr lang="en-US" sz="6000" b="1" dirty="0" smtClean="0">
                <a:solidFill>
                  <a:schemeClr val="accent6">
                    <a:lumMod val="75000"/>
                  </a:schemeClr>
                </a:solidFill>
                <a:effectLst>
                  <a:outerShdw blurRad="38100" dist="38100" dir="2700000" algn="tl">
                    <a:srgbClr val="000000">
                      <a:alpha val="43137"/>
                    </a:srgbClr>
                  </a:outerShdw>
                </a:effectLst>
              </a:rPr>
              <a:t>Phishing – Are You Getting Hooked?</a:t>
            </a:r>
            <a:endParaRPr lang="en-US" sz="6000" b="1" dirty="0">
              <a:solidFill>
                <a:schemeClr val="accent6">
                  <a:lumMod val="75000"/>
                </a:schemeClr>
              </a:solidFill>
              <a:effectLst>
                <a:outerShdw blurRad="38100" dist="38100" dir="2700000" algn="tl">
                  <a:srgbClr val="000000">
                    <a:alpha val="43137"/>
                  </a:srgbClr>
                </a:outerShdw>
              </a:effectLst>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257" y="29110"/>
            <a:ext cx="4418693" cy="6828890"/>
          </a:xfrm>
          <a:prstGeom prst="rect">
            <a:avLst/>
          </a:prstGeom>
          <a:ln w="38100">
            <a:solidFill>
              <a:schemeClr val="bg1"/>
            </a:solidFill>
          </a:ln>
        </p:spPr>
      </p:pic>
    </p:spTree>
    <p:extLst>
      <p:ext uri="{BB962C8B-B14F-4D97-AF65-F5344CB8AC3E}">
        <p14:creationId xmlns:p14="http://schemas.microsoft.com/office/powerpoint/2010/main" val="38443613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Facilitators</a:t>
            </a:r>
            <a:endParaRPr lang="en-US" dirty="0"/>
          </a:p>
        </p:txBody>
      </p:sp>
      <p:sp>
        <p:nvSpPr>
          <p:cNvPr id="3" name="Content Placeholder 2"/>
          <p:cNvSpPr>
            <a:spLocks noGrp="1"/>
          </p:cNvSpPr>
          <p:nvPr>
            <p:ph idx="1"/>
          </p:nvPr>
        </p:nvSpPr>
        <p:spPr>
          <a:xfrm>
            <a:off x="457199" y="1600200"/>
            <a:ext cx="8509819" cy="4525963"/>
          </a:xfrm>
        </p:spPr>
        <p:txBody>
          <a:bodyPr/>
          <a:lstStyle/>
          <a:p>
            <a:r>
              <a:rPr lang="en-US" dirty="0" smtClean="0"/>
              <a:t>Janet Wilson, Project Manager C² Technologies</a:t>
            </a:r>
          </a:p>
          <a:p>
            <a:pPr lvl="1"/>
            <a:r>
              <a:rPr lang="en-US" dirty="0" smtClean="0"/>
              <a:t>Instrumental in developing cyber-security awareness training and communication for Federal Clients</a:t>
            </a:r>
          </a:p>
          <a:p>
            <a:r>
              <a:rPr lang="en-US" dirty="0" smtClean="0"/>
              <a:t>Mike Webber, Consultant C² Technologies</a:t>
            </a:r>
          </a:p>
          <a:p>
            <a:pPr lvl="1"/>
            <a:r>
              <a:rPr lang="en-US" dirty="0" smtClean="0"/>
              <a:t>Specializes </a:t>
            </a:r>
            <a:r>
              <a:rPr lang="en-US" dirty="0"/>
              <a:t>in </a:t>
            </a:r>
            <a:r>
              <a:rPr lang="en-US" dirty="0" smtClean="0"/>
              <a:t>cyber-security </a:t>
            </a:r>
            <a:r>
              <a:rPr lang="en-US" dirty="0"/>
              <a:t>services and </a:t>
            </a:r>
            <a:r>
              <a:rPr lang="en-US" dirty="0" smtClean="0"/>
              <a:t>training</a:t>
            </a:r>
          </a:p>
          <a:p>
            <a:pPr marL="457200" lvl="1" indent="0">
              <a:buNone/>
            </a:pPr>
            <a:endParaRPr lang="en-US" dirty="0" smtClean="0"/>
          </a:p>
        </p:txBody>
      </p:sp>
    </p:spTree>
    <p:extLst>
      <p:ext uri="{BB962C8B-B14F-4D97-AF65-F5344CB8AC3E}">
        <p14:creationId xmlns:p14="http://schemas.microsoft.com/office/powerpoint/2010/main" val="31456616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350" y="-195263"/>
            <a:ext cx="8877300" cy="6657976"/>
          </a:xfrm>
          <a:prstGeom prst="rect">
            <a:avLst/>
          </a:prstGeom>
        </p:spPr>
      </p:pic>
      <p:sp>
        <p:nvSpPr>
          <p:cNvPr id="3" name="Content Placeholder 2"/>
          <p:cNvSpPr>
            <a:spLocks noGrp="1"/>
          </p:cNvSpPr>
          <p:nvPr>
            <p:ph idx="1"/>
          </p:nvPr>
        </p:nvSpPr>
        <p:spPr>
          <a:xfrm>
            <a:off x="2889380" y="2226585"/>
            <a:ext cx="5383763" cy="685800"/>
          </a:xfrm>
        </p:spPr>
        <p:txBody>
          <a:bodyPr>
            <a:noAutofit/>
          </a:bodyPr>
          <a:lstStyle/>
          <a:p>
            <a:pPr marL="0" indent="0">
              <a:buNone/>
            </a:pPr>
            <a:r>
              <a:rPr lang="en-US" sz="4000" dirty="0" smtClean="0">
                <a:solidFill>
                  <a:schemeClr val="tx1"/>
                </a:solidFill>
              </a:rPr>
              <a:t>Case Studies</a:t>
            </a:r>
          </a:p>
        </p:txBody>
      </p:sp>
      <p:sp>
        <p:nvSpPr>
          <p:cNvPr id="4" name="Rectangle 3"/>
          <p:cNvSpPr/>
          <p:nvPr/>
        </p:nvSpPr>
        <p:spPr>
          <a:xfrm>
            <a:off x="2889380" y="3109315"/>
            <a:ext cx="5410200" cy="1323439"/>
          </a:xfrm>
          <a:prstGeom prst="rect">
            <a:avLst/>
          </a:prstGeom>
        </p:spPr>
        <p:txBody>
          <a:bodyPr wrap="square">
            <a:spAutoFit/>
          </a:bodyPr>
          <a:lstStyle/>
          <a:p>
            <a:r>
              <a:rPr lang="en-US" sz="4000" dirty="0" smtClean="0">
                <a:solidFill>
                  <a:schemeClr val="tx1"/>
                </a:solidFill>
              </a:rPr>
              <a:t>Profiles of a Present-Day Attack</a:t>
            </a:r>
          </a:p>
        </p:txBody>
      </p:sp>
      <p:sp>
        <p:nvSpPr>
          <p:cNvPr id="5" name="Rectangle 4"/>
          <p:cNvSpPr/>
          <p:nvPr/>
        </p:nvSpPr>
        <p:spPr>
          <a:xfrm>
            <a:off x="2889380" y="4414611"/>
            <a:ext cx="5267131" cy="707886"/>
          </a:xfrm>
          <a:prstGeom prst="rect">
            <a:avLst/>
          </a:prstGeom>
        </p:spPr>
        <p:txBody>
          <a:bodyPr wrap="square">
            <a:spAutoFit/>
          </a:bodyPr>
          <a:lstStyle/>
          <a:p>
            <a:r>
              <a:rPr lang="en-US" sz="4000" dirty="0" smtClean="0">
                <a:solidFill>
                  <a:schemeClr val="tx1"/>
                </a:solidFill>
              </a:rPr>
              <a:t>Continuing Education</a:t>
            </a:r>
            <a:endParaRPr lang="en-US" sz="4000" dirty="0">
              <a:solidFill>
                <a:schemeClr val="tx1"/>
              </a:solidFill>
            </a:endParaRPr>
          </a:p>
        </p:txBody>
      </p:sp>
      <p:sp>
        <p:nvSpPr>
          <p:cNvPr id="2" name="Title 1"/>
          <p:cNvSpPr>
            <a:spLocks noGrp="1"/>
          </p:cNvSpPr>
          <p:nvPr>
            <p:ph type="title"/>
          </p:nvPr>
        </p:nvSpPr>
        <p:spPr>
          <a:xfrm>
            <a:off x="846899" y="1005126"/>
            <a:ext cx="7467600" cy="1143000"/>
          </a:xfrm>
          <a:noFill/>
        </p:spPr>
        <p:txBody>
          <a:bodyPr>
            <a:normAutofit/>
          </a:bodyPr>
          <a:lstStyle/>
          <a:p>
            <a:r>
              <a:rPr lang="en-US" sz="6000" b="1" dirty="0" smtClean="0">
                <a:solidFill>
                  <a:schemeClr val="tx1"/>
                </a:solidFill>
                <a:effectLst>
                  <a:outerShdw blurRad="38100" dist="38100" dir="2700000" algn="tl">
                    <a:srgbClr val="000000">
                      <a:alpha val="43137"/>
                    </a:srgbClr>
                  </a:outerShdw>
                </a:effectLst>
              </a:rPr>
              <a:t>Discussion Topics</a:t>
            </a:r>
            <a:endParaRPr lang="en-US" sz="60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05786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0" y="0"/>
            <a:ext cx="9018740" cy="6858000"/>
          </a:xfrm>
          <a:prstGeom prst="rect">
            <a:avLst/>
          </a:prstGeom>
        </p:spPr>
      </p:pic>
    </p:spTree>
    <p:extLst>
      <p:ext uri="{BB962C8B-B14F-4D97-AF65-F5344CB8AC3E}">
        <p14:creationId xmlns:p14="http://schemas.microsoft.com/office/powerpoint/2010/main" val="7046034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rot="20883853">
            <a:off x="273521" y="4262148"/>
            <a:ext cx="3875534" cy="1944880"/>
          </a:xfrm>
        </p:spPr>
        <p:txBody>
          <a:bodyPr>
            <a:normAutofit/>
          </a:bodyPr>
          <a:lstStyle/>
          <a:p>
            <a:r>
              <a:rPr lang="en-US" b="1" dirty="0" smtClean="0">
                <a:effectLst>
                  <a:outerShdw blurRad="38100" dist="38100" dir="2700000" algn="tl">
                    <a:srgbClr val="000000">
                      <a:alpha val="43137"/>
                    </a:srgbClr>
                  </a:outerShdw>
                </a:effectLst>
              </a:rPr>
              <a:t>Not All Threats Are External!</a:t>
            </a:r>
            <a:endParaRPr lang="en-US" b="1" dirty="0">
              <a:effectLst>
                <a:outerShdw blurRad="38100" dist="38100" dir="2700000" algn="tl">
                  <a:srgbClr val="000000">
                    <a:alpha val="43137"/>
                  </a:srgbClr>
                </a:outerShdw>
              </a:effectLst>
            </a:endParaRPr>
          </a:p>
        </p:txBody>
      </p:sp>
      <p:pic>
        <p:nvPicPr>
          <p:cNvPr id="8632" name="Picture 1004" descr="C:\Users\gkirkland\Desktop\janet\shutterstock_114069598.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639" b="97889" l="14800" r="90000"/>
                    </a14:imgEffect>
                  </a14:imgLayer>
                </a14:imgProps>
              </a:ext>
              <a:ext uri="{28A0092B-C50C-407E-A947-70E740481C1C}">
                <a14:useLocalDpi xmlns:a14="http://schemas.microsoft.com/office/drawing/2010/main" val="0"/>
              </a:ext>
            </a:extLst>
          </a:blip>
          <a:srcRect/>
          <a:stretch>
            <a:fillRect/>
          </a:stretch>
        </p:blipFill>
        <p:spPr bwMode="auto">
          <a:xfrm>
            <a:off x="0" y="0"/>
            <a:ext cx="5777805" cy="4381501"/>
          </a:xfrm>
          <a:prstGeom prst="rect">
            <a:avLst/>
          </a:prstGeom>
          <a:noFill/>
          <a:extLst>
            <a:ext uri="{909E8E84-426E-40DD-AFC4-6F175D3DCCD1}">
              <a14:hiddenFill xmlns:a14="http://schemas.microsoft.com/office/drawing/2010/main">
                <a:solidFill>
                  <a:srgbClr val="FFFFFF"/>
                </a:solidFill>
              </a14:hiddenFill>
            </a:ext>
          </a:extLst>
        </p:spPr>
      </p:pic>
      <p:pic>
        <p:nvPicPr>
          <p:cNvPr id="8631" name="Picture 8630"/>
          <p:cNvPicPr>
            <a:picLocks noChangeAspect="1"/>
          </p:cNvPicPr>
          <p:nvPr/>
        </p:nvPicPr>
        <p:blipFill rotWithShape="1">
          <a:blip r:embed="rId5">
            <a:extLst>
              <a:ext uri="{28A0092B-C50C-407E-A947-70E740481C1C}">
                <a14:useLocalDpi xmlns:a14="http://schemas.microsoft.com/office/drawing/2010/main" val="0"/>
              </a:ext>
            </a:extLst>
          </a:blip>
          <a:srcRect l="13525" t="7222" r="10741" b="2963"/>
          <a:stretch/>
        </p:blipFill>
        <p:spPr>
          <a:xfrm>
            <a:off x="3060700" y="1040770"/>
            <a:ext cx="6083300" cy="5423530"/>
          </a:xfrm>
          <a:prstGeom prst="rect">
            <a:avLst/>
          </a:prstGeom>
        </p:spPr>
      </p:pic>
    </p:spTree>
    <p:extLst>
      <p:ext uri="{BB962C8B-B14F-4D97-AF65-F5344CB8AC3E}">
        <p14:creationId xmlns:p14="http://schemas.microsoft.com/office/powerpoint/2010/main" val="361633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6964" t="9524" r="13690" b="5655"/>
          <a:stretch/>
        </p:blipFill>
        <p:spPr>
          <a:xfrm>
            <a:off x="4021242" y="927100"/>
            <a:ext cx="4094056" cy="5007750"/>
          </a:xfrm>
          <a:prstGeom prst="rect">
            <a:avLst/>
          </a:prstGeom>
        </p:spPr>
      </p:pic>
      <p:pic>
        <p:nvPicPr>
          <p:cNvPr id="2" name="Picture 1"/>
          <p:cNvPicPr>
            <a:picLocks noChangeAspect="1"/>
          </p:cNvPicPr>
          <p:nvPr/>
        </p:nvPicPr>
        <p:blipFill>
          <a:blip r:embed="rId4" cstate="print">
            <a:extLst>
              <a:ext uri="{BEBA8EAE-BF5A-486C-A8C5-ECC9F3942E4B}">
                <a14:imgProps xmlns:a14="http://schemas.microsoft.com/office/drawing/2010/main">
                  <a14:imgLayer r:embed="rId5">
                    <a14:imgEffect>
                      <a14:backgroundRemoval t="4898" b="92245" l="9537" r="78474"/>
                    </a14:imgEffect>
                  </a14:imgLayer>
                </a14:imgProps>
              </a:ext>
              <a:ext uri="{28A0092B-C50C-407E-A947-70E740481C1C}">
                <a14:useLocalDpi xmlns:a14="http://schemas.microsoft.com/office/drawing/2010/main" val="0"/>
              </a:ext>
            </a:extLst>
          </a:blip>
          <a:stretch>
            <a:fillRect/>
          </a:stretch>
        </p:blipFill>
        <p:spPr>
          <a:xfrm>
            <a:off x="438502" y="1701800"/>
            <a:ext cx="5627544" cy="37592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887444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3123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Malware is Easy to Detect</a:t>
            </a:r>
            <a:br>
              <a:rPr lang="en-US" dirty="0" smtClean="0"/>
            </a:br>
            <a:r>
              <a:rPr lang="en-US" i="1" dirty="0" smtClean="0"/>
              <a:t>Phishing….Not so much….</a:t>
            </a:r>
            <a:endParaRPr lang="en-US" i="1" dirty="0"/>
          </a:p>
        </p:txBody>
      </p:sp>
      <p:sp>
        <p:nvSpPr>
          <p:cNvPr id="3" name="Content Placeholder 2"/>
          <p:cNvSpPr>
            <a:spLocks noGrp="1"/>
          </p:cNvSpPr>
          <p:nvPr>
            <p:ph idx="1"/>
          </p:nvPr>
        </p:nvSpPr>
        <p:spPr>
          <a:xfrm>
            <a:off x="457200" y="2595717"/>
            <a:ext cx="3429000" cy="2286000"/>
          </a:xfrm>
        </p:spPr>
        <p:txBody>
          <a:bodyPr/>
          <a:lstStyle/>
          <a:p>
            <a:r>
              <a:rPr lang="en-US" dirty="0" smtClean="0"/>
              <a:t>51% of all attacks on .GOV systems are Phishing (US-CERT)</a:t>
            </a:r>
            <a:endParaRPr lang="en-US"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5589" y="1524000"/>
            <a:ext cx="3733800" cy="4463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92783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www.ocio.gov.nl.ca/ocio/faq/itsd/mailbox_limits2.gif"/>
          <p:cNvPicPr>
            <a:picLocks noChangeAspect="1" noChangeArrowheads="1"/>
          </p:cNvPicPr>
          <p:nvPr/>
        </p:nvPicPr>
        <p:blipFill>
          <a:blip r:embed="rId3" cstate="print"/>
          <a:srcRect/>
          <a:stretch>
            <a:fillRect/>
          </a:stretch>
        </p:blipFill>
        <p:spPr bwMode="auto">
          <a:xfrm>
            <a:off x="0" y="152400"/>
            <a:ext cx="9144000" cy="5037782"/>
          </a:xfrm>
          <a:prstGeom prst="rect">
            <a:avLst/>
          </a:prstGeom>
          <a:noFill/>
        </p:spPr>
      </p:pic>
    </p:spTree>
    <p:extLst>
      <p:ext uri="{BB962C8B-B14F-4D97-AF65-F5344CB8AC3E}">
        <p14:creationId xmlns:p14="http://schemas.microsoft.com/office/powerpoint/2010/main" val="31278487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475" y="282130"/>
            <a:ext cx="7639050" cy="5729286"/>
          </a:xfrm>
          <a:prstGeom prst="rect">
            <a:avLst/>
          </a:prstGeom>
          <a:effectLst>
            <a:softEdge rad="139700"/>
          </a:effectLst>
        </p:spPr>
      </p:pic>
      <p:sp>
        <p:nvSpPr>
          <p:cNvPr id="4" name="Title 3"/>
          <p:cNvSpPr>
            <a:spLocks noGrp="1"/>
          </p:cNvSpPr>
          <p:nvPr>
            <p:ph type="ctrTitle"/>
          </p:nvPr>
        </p:nvSpPr>
        <p:spPr>
          <a:xfrm rot="21059797">
            <a:off x="1447801" y="4764843"/>
            <a:ext cx="6248400" cy="1470025"/>
          </a:xfrm>
          <a:noFill/>
        </p:spPr>
        <p:txBody>
          <a:bodyPr/>
          <a:lstStyle/>
          <a:p>
            <a:r>
              <a:rPr lang="en-US" b="1" dirty="0" smtClean="0">
                <a:effectLst>
                  <a:outerShdw blurRad="38100" dist="38100" dir="2700000" algn="tl">
                    <a:srgbClr val="000000">
                      <a:alpha val="43137"/>
                    </a:srgbClr>
                  </a:outerShdw>
                </a:effectLst>
              </a:rPr>
              <a:t>Profiles of a Present-Day Attack</a:t>
            </a:r>
            <a:endParaRPr lang="en-US" b="1" dirty="0">
              <a:effectLst>
                <a:outerShdw blurRad="38100" dist="38100" dir="2700000" algn="tl">
                  <a:srgbClr val="000000">
                    <a:alpha val="43137"/>
                  </a:srgbClr>
                </a:outerShdw>
              </a:effectLst>
            </a:endParaRPr>
          </a:p>
        </p:txBody>
      </p:sp>
      <p:sp>
        <p:nvSpPr>
          <p:cNvPr id="2" name="Down Arrow 1"/>
          <p:cNvSpPr/>
          <p:nvPr/>
        </p:nvSpPr>
        <p:spPr>
          <a:xfrm rot="2675988">
            <a:off x="6934200" y="304800"/>
            <a:ext cx="990600" cy="1752600"/>
          </a:xfrm>
          <a:prstGeom prst="downArrow">
            <a:avLst>
              <a:gd name="adj1" fmla="val 46952"/>
              <a:gd name="adj2" fmla="val 50000"/>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Down Arrow 5"/>
          <p:cNvSpPr/>
          <p:nvPr/>
        </p:nvSpPr>
        <p:spPr>
          <a:xfrm rot="5400000">
            <a:off x="7294912" y="2277619"/>
            <a:ext cx="934718" cy="1625220"/>
          </a:xfrm>
          <a:prstGeom prst="downArrow">
            <a:avLst>
              <a:gd name="adj1" fmla="val 63462"/>
              <a:gd name="adj2" fmla="val 50000"/>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Down Arrow 7"/>
          <p:cNvSpPr/>
          <p:nvPr/>
        </p:nvSpPr>
        <p:spPr>
          <a:xfrm rot="18661594">
            <a:off x="628895" y="230084"/>
            <a:ext cx="1379577" cy="2266548"/>
          </a:xfrm>
          <a:prstGeom prst="downArrow">
            <a:avLst>
              <a:gd name="adj1" fmla="val 48867"/>
              <a:gd name="adj2" fmla="val 50000"/>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Down Arrow 8"/>
          <p:cNvSpPr/>
          <p:nvPr/>
        </p:nvSpPr>
        <p:spPr>
          <a:xfrm rot="16200000">
            <a:off x="506649" y="2246631"/>
            <a:ext cx="990600" cy="1752600"/>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Down Arrow 9"/>
          <p:cNvSpPr/>
          <p:nvPr/>
        </p:nvSpPr>
        <p:spPr>
          <a:xfrm rot="14245644">
            <a:off x="1060809" y="3913543"/>
            <a:ext cx="909004" cy="1794985"/>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218" name="Picture 2" descr="https://encrypted-tbn2.gstatic.com/images?q=tbn:ANd9GcSBnkKvffHqzj3INyaZNxS7DXnd9xdquGBzLJHDqWijAhbpLTr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455424">
            <a:off x="273399" y="817310"/>
            <a:ext cx="1582002" cy="65916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phandroid.com/wp-content/uploads/2009/08/spoofapp-logo.gif">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575" y="2827655"/>
            <a:ext cx="1181100" cy="590551"/>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www.social-engineer.org/resources/set.jp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10452" y="2809290"/>
            <a:ext cx="1153697" cy="567323"/>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www.novainfosec.com/wp-content/uploads/2012/07/maltego.png">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8869732">
            <a:off x="7015876" y="775329"/>
            <a:ext cx="1208577" cy="446481"/>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https://encrypted-tbn1.gstatic.com/images?q=tbn:ANd9GcRMnr2wRE46ueCNyz-5AUbfb5BaIthwydSN05UT6zYjMVnXlQsY"/>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9644435">
            <a:off x="662711" y="4728905"/>
            <a:ext cx="1277100" cy="434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1263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Backtrack </a:t>
            </a:r>
            <a:br>
              <a:rPr lang="en-US" dirty="0" smtClean="0"/>
            </a:br>
            <a:r>
              <a:rPr lang="en-US" i="1" dirty="0" smtClean="0"/>
              <a:t>Swiss Army Knife of Attack Tools</a:t>
            </a:r>
            <a:endParaRPr lang="en-US" i="1" dirty="0"/>
          </a:p>
        </p:txBody>
      </p:sp>
      <p:pic>
        <p:nvPicPr>
          <p:cNvPr id="2054" name="Picture 6" descr="http://2.bp.blogspot.com/-n8s-LHM_pY8/UQPDwJ-PUUI/AAAAAAAABSE/BFtjz2QJSaY/s1600/bt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6064" y="1524000"/>
            <a:ext cx="6051755" cy="4229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0996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Social Engineering Toolkit</a:t>
            </a:r>
            <a:br>
              <a:rPr lang="en-US" dirty="0" smtClean="0"/>
            </a:br>
            <a:r>
              <a:rPr lang="en-US" sz="3600" i="1" dirty="0" smtClean="0"/>
              <a:t>“Because there is no patch for stupidity”</a:t>
            </a:r>
            <a:endParaRPr lang="en-US" sz="3600" i="1" dirty="0"/>
          </a:p>
        </p:txBody>
      </p:sp>
      <p:pic>
        <p:nvPicPr>
          <p:cNvPr id="3076" name="Picture 4" descr="http://i1204.photobucket.com/albums/bb412/siimon00/HackingTutoria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4218" y="1447800"/>
            <a:ext cx="6949182" cy="5183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530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Caller ID Spoofing</a:t>
            </a:r>
            <a:br>
              <a:rPr lang="en-US" dirty="0" smtClean="0"/>
            </a:br>
            <a:r>
              <a:rPr lang="en-US" sz="3600" i="1" dirty="0" smtClean="0"/>
              <a:t>“there's an app for that”</a:t>
            </a:r>
            <a:endParaRPr lang="en-US" sz="3600" i="1" dirty="0"/>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676400"/>
            <a:ext cx="5562600" cy="3929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1698934"/>
            <a:ext cx="2743200" cy="3884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95630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29748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2224" y="365271"/>
            <a:ext cx="5559552" cy="55484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234191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7" y="0"/>
            <a:ext cx="9139583" cy="6858000"/>
          </a:xfrm>
          <a:prstGeom prst="rect">
            <a:avLst/>
          </a:prstGeom>
        </p:spPr>
      </p:pic>
    </p:spTree>
    <p:extLst>
      <p:ext uri="{BB962C8B-B14F-4D97-AF65-F5344CB8AC3E}">
        <p14:creationId xmlns:p14="http://schemas.microsoft.com/office/powerpoint/2010/main" val="7130474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4336" y="781664"/>
            <a:ext cx="6400800" cy="462137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242537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64226" y="2173141"/>
            <a:ext cx="6791632" cy="2062103"/>
          </a:xfrm>
          <a:prstGeom prst="rect">
            <a:avLst/>
          </a:prstGeom>
          <a:gradFill>
            <a:gsLst>
              <a:gs pos="0">
                <a:schemeClr val="accent1">
                  <a:tint val="66000"/>
                  <a:satMod val="160000"/>
                  <a:alpha val="79000"/>
                </a:schemeClr>
              </a:gs>
              <a:gs pos="50000">
                <a:schemeClr val="accent1">
                  <a:tint val="44500"/>
                  <a:satMod val="160000"/>
                </a:schemeClr>
              </a:gs>
              <a:gs pos="100000">
                <a:schemeClr val="accent1">
                  <a:tint val="23500"/>
                  <a:satMod val="160000"/>
                </a:schemeClr>
              </a:gs>
            </a:gsLst>
            <a:lin ang="5400000" scaled="0"/>
          </a:gradFill>
          <a:ln w="31750" cap="rnd">
            <a:solidFill>
              <a:schemeClr val="tx1"/>
            </a:solidFill>
          </a:ln>
        </p:spPr>
        <p:txBody>
          <a:bodyPr wrap="square" rtlCol="0">
            <a:spAutoFit/>
          </a:bodyPr>
          <a:lstStyle/>
          <a:p>
            <a:pPr algn="ctr"/>
            <a:r>
              <a:rPr lang="en-US" sz="3200" dirty="0" smtClean="0"/>
              <a:t>C² Technologies</a:t>
            </a:r>
          </a:p>
          <a:p>
            <a:pPr algn="ctr"/>
            <a:r>
              <a:rPr lang="en-US" sz="3200" dirty="0" smtClean="0">
                <a:hlinkClick r:id="rId2"/>
              </a:rPr>
              <a:t>www.c2ti.com</a:t>
            </a:r>
            <a:endParaRPr lang="en-US" sz="3200" dirty="0" smtClean="0"/>
          </a:p>
          <a:p>
            <a:pPr algn="ctr"/>
            <a:r>
              <a:rPr lang="en-US" sz="3200" dirty="0" smtClean="0"/>
              <a:t>1921 Gallows Road, Vienna, VA 22182</a:t>
            </a:r>
          </a:p>
          <a:p>
            <a:pPr algn="ctr"/>
            <a:r>
              <a:rPr lang="en-US" sz="3200" dirty="0"/>
              <a:t>j</a:t>
            </a:r>
            <a:r>
              <a:rPr lang="en-US" sz="3200" dirty="0" smtClean="0"/>
              <a:t>nwilson@c2ti.com</a:t>
            </a:r>
            <a:endParaRPr lang="en-US" sz="3200" dirty="0"/>
          </a:p>
        </p:txBody>
      </p:sp>
    </p:spTree>
    <p:extLst>
      <p:ext uri="{BB962C8B-B14F-4D97-AF65-F5344CB8AC3E}">
        <p14:creationId xmlns:p14="http://schemas.microsoft.com/office/powerpoint/2010/main" val="3203280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627</TotalTime>
  <Words>1648</Words>
  <Application>Microsoft Office PowerPoint</Application>
  <PresentationFormat>On-screen Show (4:3)</PresentationFormat>
  <Paragraphs>143</Paragraphs>
  <Slides>18</Slides>
  <Notes>14</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Facilitators</vt:lpstr>
      <vt:lpstr>Discussion Topics</vt:lpstr>
      <vt:lpstr>PowerPoint Presentation</vt:lpstr>
      <vt:lpstr>Not All Threats Are External!</vt:lpstr>
      <vt:lpstr>PowerPoint Presentation</vt:lpstr>
      <vt:lpstr>PowerPoint Presentation</vt:lpstr>
      <vt:lpstr>Malware is Easy to Detect Phishing….Not so much….</vt:lpstr>
      <vt:lpstr>PowerPoint Presentation</vt:lpstr>
      <vt:lpstr>Profiles of a Present-Day Attack</vt:lpstr>
      <vt:lpstr>Backtrack  Swiss Army Knife of Attack Tools</vt:lpstr>
      <vt:lpstr>Social Engineering Toolkit “Because there is no patch for stupidity”</vt:lpstr>
      <vt:lpstr>Caller ID Spoofing “there's an app for that”</vt:lpstr>
      <vt:lpstr>PowerPoint Presentation</vt:lpstr>
      <vt:lpstr>PowerPoint Presentation</vt:lpstr>
      <vt:lpstr>PowerPoint Presentation</vt:lpstr>
      <vt:lpstr>PowerPoint Presentation</vt:lpstr>
      <vt:lpstr>PowerPoint Presentation</vt:lpstr>
    </vt:vector>
  </TitlesOfParts>
  <Company>C² Technologies,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Phishing – Are You Getting Hooked?</dc:title>
  <dc:creator>Brandy Poiry</dc:creator>
  <cp:lastModifiedBy>jnwilson</cp:lastModifiedBy>
  <cp:revision>36</cp:revision>
  <dcterms:created xsi:type="dcterms:W3CDTF">2013-03-13T18:20:01Z</dcterms:created>
  <dcterms:modified xsi:type="dcterms:W3CDTF">2013-03-19T23:35:26Z</dcterms:modified>
</cp:coreProperties>
</file>